
<file path=[Content_Types].xml><?xml version="1.0" encoding="utf-8"?>
<Types xmlns="http://schemas.openxmlformats.org/package/2006/content-types">
  <Default Extension="png" ContentType="image/png"/>
  <Default Extension="webp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7C8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15F524-2DF8-4B14-83C2-A9C3011E27BC}" type="datetimeFigureOut">
              <a:rPr lang="hr-HR" smtClean="0"/>
              <a:t>30.1.2020.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C8F60-3716-4FEE-8240-CC8922D5FD2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62245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E99A-AED9-4D7D-BFB1-EFEA046E3B3C}" type="datetimeFigureOut">
              <a:rPr lang="hr-HR" smtClean="0"/>
              <a:t>30.1.2020.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6FA5-A7EF-4C4B-ABF2-46E87B7530F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02063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E99A-AED9-4D7D-BFB1-EFEA046E3B3C}" type="datetimeFigureOut">
              <a:rPr lang="hr-HR" smtClean="0"/>
              <a:t>30.1.2020.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6FA5-A7EF-4C4B-ABF2-46E87B7530F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92942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E99A-AED9-4D7D-BFB1-EFEA046E3B3C}" type="datetimeFigureOut">
              <a:rPr lang="hr-HR" smtClean="0"/>
              <a:t>30.1.2020.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6FA5-A7EF-4C4B-ABF2-46E87B7530F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31535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E99A-AED9-4D7D-BFB1-EFEA046E3B3C}" type="datetimeFigureOut">
              <a:rPr lang="hr-HR" smtClean="0"/>
              <a:t>30.1.2020.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6FA5-A7EF-4C4B-ABF2-46E87B7530F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40601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E99A-AED9-4D7D-BFB1-EFEA046E3B3C}" type="datetimeFigureOut">
              <a:rPr lang="hr-HR" smtClean="0"/>
              <a:t>30.1.2020.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6FA5-A7EF-4C4B-ABF2-46E87B7530F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9480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E99A-AED9-4D7D-BFB1-EFEA046E3B3C}" type="datetimeFigureOut">
              <a:rPr lang="hr-HR" smtClean="0"/>
              <a:t>30.1.2020.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6FA5-A7EF-4C4B-ABF2-46E87B7530F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5397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E99A-AED9-4D7D-BFB1-EFEA046E3B3C}" type="datetimeFigureOut">
              <a:rPr lang="hr-HR" smtClean="0"/>
              <a:t>30.1.2020.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6FA5-A7EF-4C4B-ABF2-46E87B7530F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25729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E99A-AED9-4D7D-BFB1-EFEA046E3B3C}" type="datetimeFigureOut">
              <a:rPr lang="hr-HR" smtClean="0"/>
              <a:t>30.1.2020.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6FA5-A7EF-4C4B-ABF2-46E87B7530F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19370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E99A-AED9-4D7D-BFB1-EFEA046E3B3C}" type="datetimeFigureOut">
              <a:rPr lang="hr-HR" smtClean="0"/>
              <a:t>30.1.2020.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6FA5-A7EF-4C4B-ABF2-46E87B7530F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89472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E99A-AED9-4D7D-BFB1-EFEA046E3B3C}" type="datetimeFigureOut">
              <a:rPr lang="hr-HR" smtClean="0"/>
              <a:t>30.1.2020.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6FA5-A7EF-4C4B-ABF2-46E87B7530F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70194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E99A-AED9-4D7D-BFB1-EFEA046E3B3C}" type="datetimeFigureOut">
              <a:rPr lang="hr-HR" smtClean="0"/>
              <a:t>30.1.2020.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6FA5-A7EF-4C4B-ABF2-46E87B7530F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67213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0E99A-AED9-4D7D-BFB1-EFEA046E3B3C}" type="datetimeFigureOut">
              <a:rPr lang="hr-HR" smtClean="0"/>
              <a:t>30.1.2020.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06FA5-A7EF-4C4B-ABF2-46E87B7530F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8921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ebp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3.png"/><Relationship Id="rId18" Type="http://schemas.openxmlformats.org/officeDocument/2006/relationships/image" Target="../media/image28.webp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12" Type="http://schemas.openxmlformats.org/officeDocument/2006/relationships/image" Target="../media/image22.png"/><Relationship Id="rId17" Type="http://schemas.openxmlformats.org/officeDocument/2006/relationships/image" Target="../media/image27.webp"/><Relationship Id="rId2" Type="http://schemas.openxmlformats.org/officeDocument/2006/relationships/image" Target="../media/image16.png"/><Relationship Id="rId16" Type="http://schemas.openxmlformats.org/officeDocument/2006/relationships/image" Target="../media/image26.webp"/><Relationship Id="rId20" Type="http://schemas.openxmlformats.org/officeDocument/2006/relationships/image" Target="../media/image30.web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14.webp"/><Relationship Id="rId5" Type="http://schemas.openxmlformats.org/officeDocument/2006/relationships/image" Target="../media/image10.png"/><Relationship Id="rId15" Type="http://schemas.openxmlformats.org/officeDocument/2006/relationships/image" Target="../media/image25.webp"/><Relationship Id="rId10" Type="http://schemas.openxmlformats.org/officeDocument/2006/relationships/image" Target="../media/image21.webp"/><Relationship Id="rId19" Type="http://schemas.openxmlformats.org/officeDocument/2006/relationships/image" Target="../media/image29.webp"/><Relationship Id="rId4" Type="http://schemas.openxmlformats.org/officeDocument/2006/relationships/image" Target="../media/image17.png"/><Relationship Id="rId9" Type="http://schemas.openxmlformats.org/officeDocument/2006/relationships/image" Target="../media/image20.webp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24"/>
            <a:ext cx="1782835" cy="1940725"/>
          </a:xfrm>
          <a:prstGeom prst="rect">
            <a:avLst/>
          </a:prstGeom>
        </p:spPr>
      </p:pic>
      <p:sp>
        <p:nvSpPr>
          <p:cNvPr id="4" name="Zaobljeni pravokutnik 3"/>
          <p:cNvSpPr/>
          <p:nvPr/>
        </p:nvSpPr>
        <p:spPr>
          <a:xfrm>
            <a:off x="1717965" y="315596"/>
            <a:ext cx="10125238" cy="1402368"/>
          </a:xfrm>
          <a:prstGeom prst="roundRect">
            <a:avLst/>
          </a:prstGeom>
          <a:noFill/>
          <a:ln w="25400">
            <a:solidFill>
              <a:srgbClr val="FF505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014539" y="521963"/>
            <a:ext cx="8976733" cy="821029"/>
          </a:xfrm>
        </p:spPr>
        <p:txBody>
          <a:bodyPr>
            <a:normAutofit/>
          </a:bodyPr>
          <a:lstStyle/>
          <a:p>
            <a:r>
              <a:rPr lang="hr-HR" sz="4400" b="1" dirty="0" smtClean="0">
                <a:solidFill>
                  <a:srgbClr val="FF5050"/>
                </a:solidFill>
                <a:latin typeface="+mn-lt"/>
              </a:rPr>
              <a:t>NABRAJANJE</a:t>
            </a:r>
            <a:endParaRPr lang="hr-HR" sz="4400" b="1" dirty="0">
              <a:solidFill>
                <a:srgbClr val="FF5050"/>
              </a:solidFill>
              <a:latin typeface="+mn-lt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7" y="6099717"/>
            <a:ext cx="11974011" cy="63245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627" y="3473065"/>
            <a:ext cx="2197608" cy="2401824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3266" y="5537982"/>
            <a:ext cx="2981202" cy="57917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036" y="2136708"/>
            <a:ext cx="5731266" cy="373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87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368"/>
            <a:ext cx="1784190" cy="19422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7804" y="3449169"/>
            <a:ext cx="2194750" cy="2402032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959927" y="356412"/>
            <a:ext cx="3205675" cy="1325563"/>
          </a:xfrm>
        </p:spPr>
        <p:txBody>
          <a:bodyPr>
            <a:normAutofit/>
          </a:bodyPr>
          <a:lstStyle/>
          <a:p>
            <a:r>
              <a:rPr lang="hr-HR" b="1" dirty="0" smtClean="0">
                <a:solidFill>
                  <a:srgbClr val="FF5050"/>
                </a:solidFill>
                <a:latin typeface="+mn-lt"/>
              </a:rPr>
              <a:t>NABRAJANJE</a:t>
            </a:r>
            <a:r>
              <a:rPr lang="hr-HR" dirty="0" smtClean="0">
                <a:solidFill>
                  <a:srgbClr val="FF5050"/>
                </a:solidFill>
                <a:latin typeface="+mn-lt"/>
              </a:rPr>
              <a:t> </a:t>
            </a:r>
            <a:endParaRPr lang="hr-HR" dirty="0">
              <a:solidFill>
                <a:srgbClr val="FF5050"/>
              </a:solidFill>
              <a:latin typeface="+mn-lt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08" y="6211574"/>
            <a:ext cx="11973582" cy="591363"/>
          </a:xfrm>
          <a:prstGeom prst="rect">
            <a:avLst/>
          </a:prstGeom>
        </p:spPr>
      </p:pic>
      <p:sp>
        <p:nvSpPr>
          <p:cNvPr id="8" name="TekstniOkvir 7"/>
          <p:cNvSpPr txBox="1"/>
          <p:nvPr/>
        </p:nvSpPr>
        <p:spPr>
          <a:xfrm>
            <a:off x="773450" y="2946503"/>
            <a:ext cx="9559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Na Anin rođendan stigli su</a:t>
            </a:r>
            <a:r>
              <a:rPr lang="hr-HR" sz="2800" dirty="0" smtClean="0">
                <a:solidFill>
                  <a:srgbClr val="FF0000"/>
                </a:solidFill>
              </a:rPr>
              <a:t>:</a:t>
            </a:r>
            <a:r>
              <a:rPr lang="hr-HR" sz="2800" dirty="0" smtClean="0"/>
              <a:t> Ivana</a:t>
            </a:r>
            <a:r>
              <a:rPr lang="hr-HR" sz="2800" dirty="0" smtClean="0">
                <a:solidFill>
                  <a:srgbClr val="FF0000"/>
                </a:solidFill>
              </a:rPr>
              <a:t>,</a:t>
            </a:r>
            <a:r>
              <a:rPr lang="hr-HR" sz="2800" dirty="0" smtClean="0"/>
              <a:t> </a:t>
            </a:r>
            <a:r>
              <a:rPr lang="hr-HR" sz="2800" dirty="0" err="1" smtClean="0"/>
              <a:t>Pia</a:t>
            </a:r>
            <a:r>
              <a:rPr lang="hr-HR" sz="2800" dirty="0" smtClean="0">
                <a:solidFill>
                  <a:srgbClr val="FF0000"/>
                </a:solidFill>
              </a:rPr>
              <a:t>,</a:t>
            </a:r>
            <a:r>
              <a:rPr lang="hr-HR" sz="2800" dirty="0" smtClean="0"/>
              <a:t> Vito</a:t>
            </a:r>
            <a:r>
              <a:rPr lang="hr-HR" sz="2800" dirty="0" smtClean="0">
                <a:solidFill>
                  <a:srgbClr val="FF0000"/>
                </a:solidFill>
              </a:rPr>
              <a:t>,</a:t>
            </a:r>
            <a:r>
              <a:rPr lang="hr-HR" sz="2800" dirty="0" smtClean="0"/>
              <a:t> Ivano </a:t>
            </a:r>
            <a:r>
              <a:rPr lang="hr-HR" sz="2800" dirty="0" smtClean="0">
                <a:solidFill>
                  <a:srgbClr val="FF0000"/>
                </a:solidFill>
              </a:rPr>
              <a:t>i</a:t>
            </a:r>
            <a:r>
              <a:rPr lang="hr-HR" sz="2800" dirty="0" smtClean="0"/>
              <a:t> Maša.</a:t>
            </a:r>
            <a:endParaRPr lang="hr-HR" sz="2800" dirty="0"/>
          </a:p>
        </p:txBody>
      </p:sp>
      <p:sp>
        <p:nvSpPr>
          <p:cNvPr id="17" name="TekstniOkvir 16"/>
          <p:cNvSpPr txBox="1"/>
          <p:nvPr/>
        </p:nvSpPr>
        <p:spPr>
          <a:xfrm>
            <a:off x="773450" y="3971153"/>
            <a:ext cx="78139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Putem do Splita posjetili smo gradove</a:t>
            </a:r>
            <a:r>
              <a:rPr lang="hr-HR" sz="2800" dirty="0" smtClean="0">
                <a:solidFill>
                  <a:srgbClr val="FF0000"/>
                </a:solidFill>
              </a:rPr>
              <a:t>:</a:t>
            </a:r>
            <a:r>
              <a:rPr lang="hr-HR" sz="2800" dirty="0" smtClean="0"/>
              <a:t> Karlovac, Senj</a:t>
            </a:r>
            <a:r>
              <a:rPr lang="hr-HR" sz="2800" dirty="0" smtClean="0">
                <a:solidFill>
                  <a:srgbClr val="FF0000"/>
                </a:solidFill>
              </a:rPr>
              <a:t>,</a:t>
            </a:r>
            <a:r>
              <a:rPr lang="hr-HR" sz="2800" dirty="0" smtClean="0"/>
              <a:t> Gospić</a:t>
            </a:r>
            <a:r>
              <a:rPr lang="hr-HR" sz="2800" dirty="0" smtClean="0">
                <a:solidFill>
                  <a:srgbClr val="FF0000"/>
                </a:solidFill>
              </a:rPr>
              <a:t>,</a:t>
            </a:r>
            <a:r>
              <a:rPr lang="hr-HR" sz="2800" dirty="0" smtClean="0"/>
              <a:t> Zadar </a:t>
            </a:r>
            <a:r>
              <a:rPr lang="hr-HR" sz="2800" dirty="0" smtClean="0">
                <a:solidFill>
                  <a:srgbClr val="FF0000"/>
                </a:solidFill>
              </a:rPr>
              <a:t>te</a:t>
            </a:r>
            <a:r>
              <a:rPr lang="hr-HR" sz="2800" dirty="0" smtClean="0"/>
              <a:t> Šibenik.</a:t>
            </a:r>
            <a:endParaRPr lang="hr-HR" sz="2800" dirty="0"/>
          </a:p>
        </p:txBody>
      </p:sp>
      <p:sp>
        <p:nvSpPr>
          <p:cNvPr id="19" name="TekstniOkvir 18"/>
          <p:cNvSpPr txBox="1"/>
          <p:nvPr/>
        </p:nvSpPr>
        <p:spPr>
          <a:xfrm>
            <a:off x="628650" y="1995581"/>
            <a:ext cx="6800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dirty="0" smtClean="0"/>
              <a:t>Promotri sljedeće rečenice.</a:t>
            </a:r>
            <a:endParaRPr lang="hr-HR" sz="3600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6389" y="267005"/>
            <a:ext cx="10187299" cy="1487553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42486" y="5623168"/>
            <a:ext cx="2981202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14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lika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75339" cy="193673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09" y="6103556"/>
            <a:ext cx="11973582" cy="627942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0692" y="3407269"/>
            <a:ext cx="2194750" cy="2402032"/>
          </a:xfrm>
          <a:prstGeom prst="rect">
            <a:avLst/>
          </a:prstGeom>
        </p:spPr>
      </p:pic>
      <p:sp>
        <p:nvSpPr>
          <p:cNvPr id="11" name="TekstniOkvir 10"/>
          <p:cNvSpPr txBox="1"/>
          <p:nvPr/>
        </p:nvSpPr>
        <p:spPr>
          <a:xfrm>
            <a:off x="2048613" y="2233261"/>
            <a:ext cx="76417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Kako bismo ispekli kruh potrebni su nam</a:t>
            </a:r>
            <a:r>
              <a:rPr lang="hr-HR" sz="2800" dirty="0" smtClean="0">
                <a:solidFill>
                  <a:srgbClr val="FF0000"/>
                </a:solidFill>
              </a:rPr>
              <a:t>:</a:t>
            </a:r>
            <a:r>
              <a:rPr lang="hr-HR" sz="2800" dirty="0" smtClean="0"/>
              <a:t> brašno</a:t>
            </a:r>
            <a:r>
              <a:rPr lang="hr-HR" sz="2800" dirty="0" smtClean="0">
                <a:solidFill>
                  <a:srgbClr val="FF0000"/>
                </a:solidFill>
              </a:rPr>
              <a:t>,</a:t>
            </a:r>
            <a:r>
              <a:rPr lang="hr-HR" sz="2800" dirty="0" smtClean="0"/>
              <a:t> voda</a:t>
            </a:r>
            <a:r>
              <a:rPr lang="hr-HR" sz="2800" dirty="0" smtClean="0">
                <a:solidFill>
                  <a:srgbClr val="FF0000"/>
                </a:solidFill>
              </a:rPr>
              <a:t>,</a:t>
            </a:r>
            <a:r>
              <a:rPr lang="hr-HR" sz="2800" dirty="0" smtClean="0"/>
              <a:t> malo soli </a:t>
            </a:r>
            <a:r>
              <a:rPr lang="hr-HR" sz="2800" dirty="0" smtClean="0">
                <a:solidFill>
                  <a:srgbClr val="FF0000"/>
                </a:solidFill>
              </a:rPr>
              <a:t>i</a:t>
            </a:r>
            <a:r>
              <a:rPr lang="hr-HR" sz="2800" dirty="0" smtClean="0"/>
              <a:t> kvasac.</a:t>
            </a:r>
            <a:endParaRPr lang="hr-HR" sz="2800" dirty="0"/>
          </a:p>
        </p:txBody>
      </p:sp>
      <p:sp>
        <p:nvSpPr>
          <p:cNvPr id="12" name="Elipsa 11"/>
          <p:cNvSpPr/>
          <p:nvPr/>
        </p:nvSpPr>
        <p:spPr>
          <a:xfrm>
            <a:off x="9063424" y="2248353"/>
            <a:ext cx="217268" cy="624441"/>
          </a:xfrm>
          <a:prstGeom prst="ellipse">
            <a:avLst/>
          </a:prstGeom>
          <a:noFill/>
          <a:ln w="3492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7134" y="2642457"/>
            <a:ext cx="267856" cy="658425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9448" y="2216490"/>
            <a:ext cx="201186" cy="658425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1091" y="2628826"/>
            <a:ext cx="207543" cy="679230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885741" y="5542092"/>
            <a:ext cx="2984653" cy="577880"/>
          </a:xfrm>
          <a:prstGeom prst="rect">
            <a:avLst/>
          </a:prstGeom>
        </p:spPr>
      </p:pic>
      <p:pic>
        <p:nvPicPr>
          <p:cNvPr id="21" name="Slika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5339" y="212777"/>
            <a:ext cx="10187299" cy="1567466"/>
          </a:xfrm>
          <a:prstGeom prst="rect">
            <a:avLst/>
          </a:prstGeom>
        </p:spPr>
      </p:pic>
      <p:sp>
        <p:nvSpPr>
          <p:cNvPr id="23" name="TekstniOkvir 22"/>
          <p:cNvSpPr txBox="1"/>
          <p:nvPr/>
        </p:nvSpPr>
        <p:spPr>
          <a:xfrm>
            <a:off x="4977952" y="592746"/>
            <a:ext cx="64974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dirty="0" smtClean="0">
                <a:solidFill>
                  <a:srgbClr val="FF5050"/>
                </a:solidFill>
              </a:rPr>
              <a:t>NABRAJANJE</a:t>
            </a:r>
            <a:endParaRPr lang="hr-HR" sz="4400" b="1" dirty="0">
              <a:solidFill>
                <a:srgbClr val="FF5050"/>
              </a:solidFill>
            </a:endParaRPr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838200" y="3566127"/>
            <a:ext cx="8047540" cy="8288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400" dirty="0">
                <a:solidFill>
                  <a:srgbClr val="FF5050"/>
                </a:solidFill>
              </a:rPr>
              <a:t>Dvotočka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/>
              <a:t>se piše ispred dijela rečenice u kojemu se nešto nabraja.</a:t>
            </a:r>
          </a:p>
        </p:txBody>
      </p:sp>
      <p:sp>
        <p:nvSpPr>
          <p:cNvPr id="4" name="Pravokutnik 3"/>
          <p:cNvSpPr/>
          <p:nvPr/>
        </p:nvSpPr>
        <p:spPr>
          <a:xfrm>
            <a:off x="838200" y="4484397"/>
            <a:ext cx="73643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dirty="0"/>
              <a:t>Riječi koje se nabrajaju iza dvotočke </a:t>
            </a:r>
            <a:r>
              <a:rPr lang="hr-HR" sz="2400" dirty="0">
                <a:solidFill>
                  <a:srgbClr val="FF5050"/>
                </a:solidFill>
              </a:rPr>
              <a:t>odvajaju se zarezom</a:t>
            </a:r>
            <a:r>
              <a:rPr lang="hr-HR" sz="2400" dirty="0"/>
              <a:t>. </a:t>
            </a:r>
          </a:p>
        </p:txBody>
      </p:sp>
      <p:sp>
        <p:nvSpPr>
          <p:cNvPr id="6" name="Pravokutnik 5"/>
          <p:cNvSpPr/>
          <p:nvPr/>
        </p:nvSpPr>
        <p:spPr>
          <a:xfrm>
            <a:off x="838200" y="5144089"/>
            <a:ext cx="67393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dirty="0"/>
              <a:t>Između posljednjih riječi u nabrajanju pišemo </a:t>
            </a:r>
            <a:r>
              <a:rPr lang="hr-HR" sz="2400" dirty="0">
                <a:solidFill>
                  <a:srgbClr val="FF5050"/>
                </a:solidFill>
              </a:rPr>
              <a:t>i</a:t>
            </a:r>
            <a:r>
              <a:rPr lang="hr-HR" sz="2400" dirty="0"/>
              <a:t> ili </a:t>
            </a:r>
            <a:r>
              <a:rPr lang="hr-HR" sz="2400" dirty="0">
                <a:solidFill>
                  <a:srgbClr val="FF5050"/>
                </a:solidFill>
              </a:rPr>
              <a:t>te</a:t>
            </a:r>
            <a:r>
              <a:rPr lang="hr-HR" sz="2400" dirty="0"/>
              <a:t>. </a:t>
            </a:r>
          </a:p>
        </p:txBody>
      </p:sp>
      <p:pic>
        <p:nvPicPr>
          <p:cNvPr id="16" name="Slika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0550">
            <a:off x="9721770" y="2599997"/>
            <a:ext cx="1021786" cy="51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53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2" grpId="0" build="p"/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lika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12"/>
            <a:ext cx="1796790" cy="196013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50962" y="365090"/>
            <a:ext cx="8680424" cy="1325563"/>
          </a:xfrm>
        </p:spPr>
        <p:txBody>
          <a:bodyPr>
            <a:normAutofit/>
          </a:bodyPr>
          <a:lstStyle/>
          <a:p>
            <a:r>
              <a:rPr lang="hr-HR" sz="3200" dirty="0" smtClean="0">
                <a:solidFill>
                  <a:srgbClr val="FF5050"/>
                </a:solidFill>
                <a:latin typeface="+mn-lt"/>
              </a:rPr>
              <a:t>Nabroji ulice i trgove kojima Marin prolazi putem do bake. </a:t>
            </a:r>
            <a:endParaRPr lang="hr-HR" sz="3200" dirty="0">
              <a:solidFill>
                <a:srgbClr val="FF5050"/>
              </a:solidFill>
              <a:latin typeface="+mn-lt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10287" y="2433280"/>
            <a:ext cx="2919810" cy="5941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400" dirty="0" smtClean="0"/>
              <a:t>SJEVERNA</a:t>
            </a:r>
            <a:r>
              <a:rPr lang="hr-HR" dirty="0" smtClean="0"/>
              <a:t> </a:t>
            </a:r>
            <a:r>
              <a:rPr lang="hr-HR" sz="2400" dirty="0" smtClean="0"/>
              <a:t>ULICA</a:t>
            </a:r>
            <a:endParaRPr lang="hr-HR" sz="24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08" y="6176963"/>
            <a:ext cx="11973582" cy="59136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9754" y="3465608"/>
            <a:ext cx="2194750" cy="2402032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>
            <a:off x="1282671" y="3465608"/>
            <a:ext cx="4813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ULICA BARUNA FILIPOVIĆA</a:t>
            </a:r>
            <a:endParaRPr lang="hr-HR" sz="2400" dirty="0"/>
          </a:p>
        </p:txBody>
      </p:sp>
      <p:sp>
        <p:nvSpPr>
          <p:cNvPr id="8" name="TekstniOkvir 7"/>
          <p:cNvSpPr txBox="1"/>
          <p:nvPr/>
        </p:nvSpPr>
        <p:spPr>
          <a:xfrm>
            <a:off x="6191174" y="3445572"/>
            <a:ext cx="3925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DRŽIĆEVA ULICA</a:t>
            </a:r>
            <a:endParaRPr lang="hr-HR" sz="2400" dirty="0"/>
          </a:p>
        </p:txBody>
      </p:sp>
      <p:sp>
        <p:nvSpPr>
          <p:cNvPr id="9" name="TekstniOkvir 8"/>
          <p:cNvSpPr txBox="1"/>
          <p:nvPr/>
        </p:nvSpPr>
        <p:spPr>
          <a:xfrm>
            <a:off x="5282773" y="2431222"/>
            <a:ext cx="5687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TRG BANA JOSIPA JELAČIĆA</a:t>
            </a:r>
            <a:endParaRPr lang="hr-HR" sz="2400" dirty="0"/>
          </a:p>
        </p:txBody>
      </p:sp>
      <p:sp>
        <p:nvSpPr>
          <p:cNvPr id="10" name="Pravokutnik 9"/>
          <p:cNvSpPr/>
          <p:nvPr/>
        </p:nvSpPr>
        <p:spPr>
          <a:xfrm>
            <a:off x="964817" y="4279552"/>
            <a:ext cx="27332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dirty="0" smtClean="0"/>
          </a:p>
          <a:p>
            <a:r>
              <a:rPr lang="hr-HR" sz="2400" dirty="0" smtClean="0"/>
              <a:t>TRG MLADOSTI </a:t>
            </a:r>
          </a:p>
          <a:p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11" name="Pravokutnik 10"/>
          <p:cNvSpPr/>
          <p:nvPr/>
        </p:nvSpPr>
        <p:spPr>
          <a:xfrm>
            <a:off x="4158418" y="4556551"/>
            <a:ext cx="42067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smtClean="0"/>
              <a:t>ULICA MARKA MARULIĆA</a:t>
            </a:r>
            <a:endParaRPr lang="hr-HR" sz="2400" dirty="0"/>
          </a:p>
        </p:txBody>
      </p:sp>
      <p:pic>
        <p:nvPicPr>
          <p:cNvPr id="19" name="Slika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0287" y="346801"/>
            <a:ext cx="10193395" cy="1487553"/>
          </a:xfrm>
          <a:prstGeom prst="rect">
            <a:avLst/>
          </a:prstGeom>
        </p:spPr>
      </p:pic>
      <p:pic>
        <p:nvPicPr>
          <p:cNvPr id="21" name="Slika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01588" y="5658860"/>
            <a:ext cx="2981202" cy="579170"/>
          </a:xfrm>
          <a:prstGeom prst="rect">
            <a:avLst/>
          </a:prstGeom>
        </p:spPr>
      </p:pic>
      <p:sp>
        <p:nvSpPr>
          <p:cNvPr id="4" name="Pravokutnik 3"/>
          <p:cNvSpPr/>
          <p:nvPr/>
        </p:nvSpPr>
        <p:spPr>
          <a:xfrm>
            <a:off x="1479872" y="5435416"/>
            <a:ext cx="49982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>
                <a:solidFill>
                  <a:srgbClr val="FF5050"/>
                </a:solidFill>
              </a:rPr>
              <a:t>Pazi na pisanje velikog početnog slova!</a:t>
            </a:r>
            <a:endParaRPr lang="hr-HR" sz="2400" dirty="0">
              <a:solidFill>
                <a:srgbClr val="FF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88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9" grpId="0"/>
      <p:bldP spid="10" grpId="0"/>
      <p:bldP spid="11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lipsa 22"/>
          <p:cNvSpPr/>
          <p:nvPr/>
        </p:nvSpPr>
        <p:spPr>
          <a:xfrm>
            <a:off x="858108" y="1884284"/>
            <a:ext cx="8024491" cy="4292679"/>
          </a:xfrm>
          <a:prstGeom prst="ellipse">
            <a:avLst/>
          </a:prstGeom>
          <a:ln w="22225">
            <a:solidFill>
              <a:srgbClr val="FF5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047" y="147023"/>
            <a:ext cx="1468683" cy="123778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6329" y="3444570"/>
            <a:ext cx="2194750" cy="2402032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2013" y="262293"/>
            <a:ext cx="7231081" cy="1325563"/>
          </a:xfrm>
        </p:spPr>
        <p:txBody>
          <a:bodyPr>
            <a:normAutofit/>
          </a:bodyPr>
          <a:lstStyle/>
          <a:p>
            <a:r>
              <a:rPr lang="hr-HR" sz="3200" dirty="0" smtClean="0">
                <a:solidFill>
                  <a:srgbClr val="FF5050"/>
                </a:solidFill>
                <a:latin typeface="+mn-lt"/>
              </a:rPr>
              <a:t>Odaberi i nabroji namirnice koje ubrajamo u  zdravu prehranu.</a:t>
            </a:r>
            <a:endParaRPr lang="hr-HR" sz="3200" dirty="0">
              <a:solidFill>
                <a:srgbClr val="FF5050"/>
              </a:solidFill>
              <a:latin typeface="+mn-lt"/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626" y="2693067"/>
            <a:ext cx="910190" cy="898102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208" y="6176963"/>
            <a:ext cx="11973582" cy="627942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823" y="118167"/>
            <a:ext cx="9800063" cy="1487553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6504" y="5622179"/>
            <a:ext cx="2981202" cy="579170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734" y="4432018"/>
            <a:ext cx="902176" cy="980529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838" y="2639919"/>
            <a:ext cx="757808" cy="568356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640" y="3688312"/>
            <a:ext cx="880991" cy="957274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997" y="4736611"/>
            <a:ext cx="1032775" cy="516388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854" y="3354852"/>
            <a:ext cx="955001" cy="777430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560" y="4277464"/>
            <a:ext cx="592101" cy="778782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425" y="3702385"/>
            <a:ext cx="718080" cy="834825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526" y="2293427"/>
            <a:ext cx="830646" cy="720326"/>
          </a:xfrm>
          <a:prstGeom prst="rect">
            <a:avLst/>
          </a:prstGeom>
        </p:spPr>
      </p:pic>
      <p:pic>
        <p:nvPicPr>
          <p:cNvPr id="18" name="Slika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173" y="4968023"/>
            <a:ext cx="1267772" cy="633887"/>
          </a:xfrm>
          <a:prstGeom prst="rect">
            <a:avLst/>
          </a:prstGeom>
        </p:spPr>
      </p:pic>
      <p:pic>
        <p:nvPicPr>
          <p:cNvPr id="19" name="Slika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312" y="3386992"/>
            <a:ext cx="1163782" cy="669174"/>
          </a:xfrm>
          <a:prstGeom prst="rect">
            <a:avLst/>
          </a:prstGeom>
        </p:spPr>
      </p:pic>
      <p:pic>
        <p:nvPicPr>
          <p:cNvPr id="20" name="Slika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053" y="2506319"/>
            <a:ext cx="417778" cy="835555"/>
          </a:xfrm>
          <a:prstGeom prst="rect">
            <a:avLst/>
          </a:prstGeom>
        </p:spPr>
      </p:pic>
      <p:pic>
        <p:nvPicPr>
          <p:cNvPr id="21" name="Slika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303" y="5145254"/>
            <a:ext cx="985710" cy="770086"/>
          </a:xfrm>
          <a:prstGeom prst="rect">
            <a:avLst/>
          </a:prstGeom>
        </p:spPr>
      </p:pic>
      <p:pic>
        <p:nvPicPr>
          <p:cNvPr id="22" name="Slika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579" y="3547225"/>
            <a:ext cx="542121" cy="108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83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2079</TotalTime>
  <Words>134</Words>
  <Application>Microsoft Office PowerPoint</Application>
  <PresentationFormat>Široki zaslon</PresentationFormat>
  <Paragraphs>21</Paragraphs>
  <Slides>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sustava Office</vt:lpstr>
      <vt:lpstr>NABRAJANJE</vt:lpstr>
      <vt:lpstr>NABRAJANJE </vt:lpstr>
      <vt:lpstr>PowerPoint prezentacija</vt:lpstr>
      <vt:lpstr>Nabroji ulice i trgove kojima Marin prolazi putem do bake. </vt:lpstr>
      <vt:lpstr>Odaberi i nabroji namirnice koje ubrajamo u  zdravu prehranu.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VELIKO POČETNO SLOVO U IMENIMA KNJIGA I NOVINA</dc:title>
  <dc:creator>Tomi i Jakob Delić</dc:creator>
  <cp:lastModifiedBy>Tomi i Jakob Delić</cp:lastModifiedBy>
  <cp:revision>50</cp:revision>
  <dcterms:created xsi:type="dcterms:W3CDTF">2020-01-23T07:43:57Z</dcterms:created>
  <dcterms:modified xsi:type="dcterms:W3CDTF">2020-01-30T22:56:19Z</dcterms:modified>
</cp:coreProperties>
</file>