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12192000" cy="6858000"/>
  <p:notesSz cx="6858000" cy="11906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inyon Script" panose="020B0604020202020204" charset="0"/>
      <p:regular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9" roundtripDataSignature="AMtx7mhvq/h1957VhMb7M9fHVtuLZucK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la Makovec" initials="" lastIdx="4" clrIdx="0"/>
  <p:cmAuthor id="1" name="Ivana Križanac" initials="" lastIdx="3" clrIdx="1"/>
  <p:cmAuthor id="2" name="CARNET HRT3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6" autoAdjust="0"/>
  </p:normalViewPr>
  <p:slideViewPr>
    <p:cSldViewPr snapToGrid="0">
      <p:cViewPr varScale="1">
        <p:scale>
          <a:sx n="41" d="100"/>
          <a:sy n="41" d="100"/>
        </p:scale>
        <p:origin x="1282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79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embed/82844819f5414a40997b1a5fecfa8186?themeId=43&amp;templateId=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4" name="Google Shape;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https:/</a:t>
            </a:r>
            <a:r>
              <a:rPr lang="hr-HR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/wordwall.net</a:t>
            </a:r>
            <a:r>
              <a:rPr lang="hr-HR" u="sng">
                <a:solidFill>
                  <a:schemeClr val="hlink"/>
                </a:solidFill>
                <a:hlinkClick r:id="rId3"/>
              </a:rPr>
              <a:t>/hr/embed/82844819f5414a40997b1a5fecfa8186?themeId=43&amp;templateId=5</a:t>
            </a:r>
            <a:endParaRPr/>
          </a:p>
        </p:txBody>
      </p:sp>
      <p:sp>
        <p:nvSpPr>
          <p:cNvPr id="254" name="Google Shape;254;p1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7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2" name="Google Shape;8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7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26843" y="5745764"/>
            <a:ext cx="2768138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3"/>
          <p:cNvSpPr txBox="1"/>
          <p:nvPr/>
        </p:nvSpPr>
        <p:spPr>
          <a:xfrm>
            <a:off x="3005613" y="6237191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6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7118" y="6174372"/>
            <a:ext cx="1456618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65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6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5" descr="lenta prav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body" idx="1"/>
          </p:nvPr>
        </p:nvSpPr>
        <p:spPr>
          <a:xfrm>
            <a:off x="926906" y="1632856"/>
            <a:ext cx="10541193" cy="315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latin typeface="Quattrocento Sans"/>
                <a:ea typeface="Quattrocento Sans"/>
                <a:cs typeface="Quattrocento Sans"/>
                <a:sym typeface="Quattrocento Sans"/>
              </a:rPr>
              <a:t>Oblikovanje na plohi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latin typeface="Quattrocento Sans"/>
                <a:ea typeface="Quattrocento Sans"/>
                <a:cs typeface="Quattrocento Sans"/>
                <a:sym typeface="Quattrocento Sans"/>
              </a:rPr>
              <a:t>Crta, točka, ploha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latin typeface="Quattrocento Sans"/>
                <a:ea typeface="Quattrocento Sans"/>
                <a:cs typeface="Quattrocento Sans"/>
                <a:sym typeface="Quattrocento Sans"/>
              </a:rPr>
              <a:t>Motiv: </a:t>
            </a:r>
            <a:r>
              <a:rPr lang="hr-HR" dirty="0"/>
              <a:t>k</a:t>
            </a:r>
            <a:r>
              <a:rPr lang="hr-HR" dirty="0">
                <a:latin typeface="Quattrocento Sans"/>
                <a:ea typeface="Quattrocento Sans"/>
                <a:cs typeface="Quattrocento Sans"/>
                <a:sym typeface="Quattrocento Sans"/>
              </a:rPr>
              <a:t>rasopis ili kaligrafija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latin typeface="Quattrocento Sans"/>
                <a:ea typeface="Quattrocento Sans"/>
                <a:cs typeface="Quattrocento Sans"/>
                <a:sym typeface="Quattrocento Sans"/>
              </a:rPr>
              <a:t>Tehnika: crni tuš + tempera</a:t>
            </a:r>
            <a:endParaRPr dirty="0"/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1328" y="933189"/>
            <a:ext cx="2151345" cy="429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592" y="789449"/>
            <a:ext cx="2743200" cy="38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208" y="3947320"/>
            <a:ext cx="2743200" cy="205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>
            <a:spLocks noGrp="1"/>
          </p:cNvSpPr>
          <p:nvPr>
            <p:ph type="body" idx="1"/>
          </p:nvPr>
        </p:nvSpPr>
        <p:spPr>
          <a:xfrm>
            <a:off x="836023" y="905813"/>
            <a:ext cx="10514510" cy="475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dirty="0">
                <a:latin typeface="Calibri"/>
                <a:ea typeface="Calibri"/>
                <a:cs typeface="Calibri"/>
                <a:sym typeface="Calibri"/>
              </a:rPr>
              <a:t>Od početka čovjekove pisane komunikacije do danas postojale su različite vrste pisma: slikovno, pojmovno, slogovno, alfabet... 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628" y="1744717"/>
            <a:ext cx="2921662" cy="187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3905" y="2549566"/>
            <a:ext cx="1824718" cy="27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2238" y="2114448"/>
            <a:ext cx="2751910" cy="321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071" y="2377712"/>
            <a:ext cx="2692942" cy="21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68628" y="3716595"/>
            <a:ext cx="2921662" cy="193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>
            <a:spLocks noGrp="1"/>
          </p:cNvSpPr>
          <p:nvPr>
            <p:ph type="body" idx="1"/>
          </p:nvPr>
        </p:nvSpPr>
        <p:spPr>
          <a:xfrm>
            <a:off x="888274" y="860968"/>
            <a:ext cx="9914709" cy="196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latin typeface="Calibri"/>
                <a:ea typeface="Calibri"/>
                <a:cs typeface="Calibri"/>
                <a:sym typeface="Calibri"/>
              </a:rPr>
              <a:t>U starim kulturama, posebni su se ljudi (pisari) cijeli život bavili samo pisanjem. Tako je nastala kaligrafija.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b="1" dirty="0">
                <a:latin typeface="Calibri"/>
                <a:ea typeface="Calibri"/>
                <a:cs typeface="Calibri"/>
                <a:sym typeface="Calibri"/>
              </a:rPr>
              <a:t>Kaligrafija ili krasopis je umjetnost lijepog pisanja rukom uz pomoć pera, kista i tinte ili nekog drugog pribora za pisanje.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 dirty="0">
                <a:latin typeface="Calibri"/>
                <a:ea typeface="Calibri"/>
                <a:cs typeface="Calibri"/>
                <a:sym typeface="Calibri"/>
              </a:rPr>
              <a:t>Osoba koja se bavi krasopisom zove se krasopisac ili kaligraf.</a:t>
            </a:r>
            <a:endParaRPr sz="24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96019">
            <a:off x="8144714" y="3126379"/>
            <a:ext cx="1767294" cy="263130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  <p:pic>
        <p:nvPicPr>
          <p:cNvPr id="321" name="Google Shape;32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0847" y="3080986"/>
            <a:ext cx="2095500" cy="24479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  <p:pic>
        <p:nvPicPr>
          <p:cNvPr id="322" name="Google Shape;32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02642">
            <a:off x="3443113" y="3127433"/>
            <a:ext cx="2434197" cy="167193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  <p:pic>
        <p:nvPicPr>
          <p:cNvPr id="323" name="Google Shape;323;p24" descr="A picture containing sitting, man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8779" y="2820714"/>
            <a:ext cx="1798794" cy="249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body" idx="1"/>
          </p:nvPr>
        </p:nvSpPr>
        <p:spPr>
          <a:xfrm>
            <a:off x="859972" y="731520"/>
            <a:ext cx="10645200" cy="2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Sve veći broj ljudi počeo je pisati, opismenjavati se, pohađati škole,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a pismo je postalo jednostavnije.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Pronalaskom Gutenbergova tiskarskog stroja knjige se počinju tiskati,</a:t>
            </a:r>
            <a:br>
              <a:rPr lang="hr-HR" sz="2400">
                <a:latin typeface="Calibri"/>
                <a:ea typeface="Calibri"/>
                <a:cs typeface="Calibri"/>
                <a:sym typeface="Calibri"/>
              </a:rPr>
            </a:b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a broj krasopisaca se smanjuje.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U današnje digitalizirano doba, većina ljudi piše na računalu.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697" y="3083624"/>
            <a:ext cx="1998617" cy="258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8697" y="3505971"/>
            <a:ext cx="2247084" cy="174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5509" y="3540420"/>
            <a:ext cx="27336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body" idx="1"/>
          </p:nvPr>
        </p:nvSpPr>
        <p:spPr>
          <a:xfrm>
            <a:off x="796278" y="712046"/>
            <a:ext cx="10541100" cy="5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Pisanje rukom nije izgubilo svoju čaroliju. 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Veličina, oblik slova, čak i kut pod kojim pišemo mnogo nam govori o osobi koja je napisala pismo. 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latin typeface="Calibri"/>
                <a:ea typeface="Calibri"/>
                <a:cs typeface="Calibri"/>
                <a:sym typeface="Calibri"/>
              </a:rPr>
              <a:t>Krasopis govori da smo se jako trudili, da nam je do nekoga stalo, a pri tom pazimo na točnost, jasnoću i urednost.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399" y="2976539"/>
            <a:ext cx="3631475" cy="239050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02966">
            <a:off x="6820028" y="2897267"/>
            <a:ext cx="1593754" cy="288867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>
            <a:spLocks noGrp="1"/>
          </p:cNvSpPr>
          <p:nvPr>
            <p:ph type="title"/>
          </p:nvPr>
        </p:nvSpPr>
        <p:spPr>
          <a:xfrm>
            <a:off x="2455698" y="236628"/>
            <a:ext cx="62962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Calibri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Zadatak – kaligrafija ili krasopis</a:t>
            </a:r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body" idx="1"/>
          </p:nvPr>
        </p:nvSpPr>
        <p:spPr>
          <a:xfrm>
            <a:off x="1136468" y="1619794"/>
            <a:ext cx="4883331" cy="455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Pribor: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- list papira iz mape, deblji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- olovka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- crni tuš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- tempera</a:t>
            </a:r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body" idx="2"/>
          </p:nvPr>
        </p:nvSpPr>
        <p:spPr>
          <a:xfrm>
            <a:off x="5700416" y="1335156"/>
            <a:ext cx="5841274" cy="47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Postupak: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- na papiru olovkom skicirajte slova, tako da budu pisana kaligrafskom abecedom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- u radu se koristite različitim vrstama točaka i crta, prema toku i karakteru: deblja, tanja, ravna, zakrivljena…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- prva slova (inicijale) možete ukrasiti po volji, minijaturom i obojiti temperom</a:t>
            </a:r>
            <a:endParaRPr/>
          </a:p>
        </p:txBody>
      </p:sp>
      <p:pic>
        <p:nvPicPr>
          <p:cNvPr id="346" name="Google Shape;3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2237" y="3983287"/>
            <a:ext cx="2780017" cy="164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>
            <a:spLocks noGrp="1"/>
          </p:cNvSpPr>
          <p:nvPr>
            <p:ph type="body" idx="1"/>
          </p:nvPr>
        </p:nvSpPr>
        <p:spPr>
          <a:xfrm>
            <a:off x="1136469" y="992777"/>
            <a:ext cx="9601200" cy="349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Likovni rad: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Ime učenika i mjesto, npr.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                    </a:t>
            </a:r>
            <a:r>
              <a:rPr lang="hr-HR" sz="6000" b="1">
                <a:solidFill>
                  <a:srgbClr val="FF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M</a:t>
            </a:r>
            <a:r>
              <a:rPr lang="hr-HR" sz="6000" b="1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aja</a:t>
            </a:r>
            <a:r>
              <a:rPr lang="hr-HR" sz="6000" b="1">
                <a:latin typeface="Pinyon Script"/>
                <a:ea typeface="Pinyon Script"/>
                <a:cs typeface="Pinyon Script"/>
                <a:sym typeface="Pinyon Script"/>
              </a:rPr>
              <a:t>, </a:t>
            </a:r>
            <a:r>
              <a:rPr lang="hr-HR" sz="6000" b="1">
                <a:solidFill>
                  <a:srgbClr val="92D050"/>
                </a:solidFill>
                <a:latin typeface="Pinyon Script"/>
                <a:ea typeface="Pinyon Script"/>
                <a:cs typeface="Pinyon Script"/>
                <a:sym typeface="Pinyon Script"/>
              </a:rPr>
              <a:t>K</a:t>
            </a:r>
            <a:r>
              <a:rPr lang="hr-HR" sz="6000" b="1">
                <a:latin typeface="Pinyon Script"/>
                <a:ea typeface="Pinyon Script"/>
                <a:cs typeface="Pinyon Script"/>
                <a:sym typeface="Pinyon Script"/>
              </a:rPr>
              <a:t>arlovac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Na taj ćemo način doznati koja su najčešća imena učenika</a:t>
            </a:r>
            <a:br>
              <a:rPr lang="hr-HR" sz="2800">
                <a:latin typeface="Calibri"/>
                <a:ea typeface="Calibri"/>
                <a:cs typeface="Calibri"/>
                <a:sym typeface="Calibri"/>
              </a:rPr>
            </a:b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4. razreda i iz kojih mjesta nam se najčešće javljate.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"/>
          <p:cNvSpPr txBox="1">
            <a:spLocks noGrp="1"/>
          </p:cNvSpPr>
          <p:nvPr>
            <p:ph type="title"/>
          </p:nvPr>
        </p:nvSpPr>
        <p:spPr>
          <a:xfrm>
            <a:off x="455355" y="644845"/>
            <a:ext cx="7938710" cy="78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Calibri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Stranice iz raznih misala pisanih glagoljicom</a:t>
            </a:r>
            <a:endParaRPr/>
          </a:p>
        </p:txBody>
      </p:sp>
      <p:pic>
        <p:nvPicPr>
          <p:cNvPr id="357" name="Google Shape;35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4400" y="1407637"/>
            <a:ext cx="4894007" cy="381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18030">
            <a:off x="4965782" y="1748596"/>
            <a:ext cx="2424113" cy="355629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  <p:pic>
        <p:nvPicPr>
          <p:cNvPr id="359" name="Google Shape;35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2654" y="2471572"/>
            <a:ext cx="2776192" cy="317427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hr-HR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RAZREDNIKA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30" descr="Slika na kojoj se prikazuje snimka zaslon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946" y="1565783"/>
            <a:ext cx="2685705" cy="26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0" descr="Slika na kojoj se prikazuje znak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8518" y="1914925"/>
            <a:ext cx="2685705" cy="233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0" descr="Slika na kojoj se prikazuje crtež&#10;&#10;Opis je generiran uz vrlo visoku pouzdano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9767" y="1070673"/>
            <a:ext cx="2056801" cy="318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0" descr="Slika na kojoj se prikazuje stol&#10;&#10;Opis je generiran uz vrlo visoku pouzdan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1662" y="2096209"/>
            <a:ext cx="2685706" cy="2155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30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9BFE2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Kako se pismeno izražavati?</a:t>
            </a:r>
            <a:endParaRPr/>
          </a:p>
        </p:txBody>
      </p:sp>
      <p:sp>
        <p:nvSpPr>
          <p:cNvPr id="375" name="Google Shape;375;p31"/>
          <p:cNvSpPr txBox="1"/>
          <p:nvPr/>
        </p:nvSpPr>
        <p:spPr>
          <a:xfrm>
            <a:off x="966061" y="1715145"/>
            <a:ext cx="4409267" cy="830997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Iako danas ne primamo previše osobnih pisama ipak je potrebno: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966875" y="2671674"/>
            <a:ext cx="4409100" cy="258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 odgovoriti. 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Potrebno je steći naviku da, kada primimo pismo ili razglednicu (čestitku), odgovorimo također pismom ili razglednicom (čestitkom) te obavijestimo pošiljatelja da smo dobili pismo.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5603444" y="2839578"/>
            <a:ext cx="5532893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Brzo odgovoriti. 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 dobro odugovlačiti s odgovorom.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5603444" y="4027781"/>
            <a:ext cx="5532893" cy="830997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odgovoriti. 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Pravilno napisati ime i adresu primatelja i pošiljatelja.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1" descr="Slika na kojoj se prikazuje stolić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3552" y="1037095"/>
            <a:ext cx="1813303" cy="180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r>
              <a:rPr lang="hr-HR"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svibnja</a:t>
            </a:r>
            <a:r>
              <a:rPr lang="hr-H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- Svjetski dan pisanja pisma</a:t>
            </a:r>
            <a:endParaRPr sz="36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1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smijemo zaboraviti!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721963" y="2923422"/>
            <a:ext cx="4043196" cy="17682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Pisma su osobna te ako ih želimo pročitati, trebamo pristanak osobe koja ih piše, kao i osobe koja je primila pismo. 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32" descr="Slika na kojoj se prikazuje omotnica, kišobran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b="-2"/>
          <a:stretch/>
        </p:blipFill>
        <p:spPr>
          <a:xfrm>
            <a:off x="5301454" y="1503908"/>
            <a:ext cx="6233160" cy="427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 txBox="1">
            <a:spLocks noGrp="1"/>
          </p:cNvSpPr>
          <p:nvPr>
            <p:ph type="title"/>
          </p:nvPr>
        </p:nvSpPr>
        <p:spPr>
          <a:xfrm>
            <a:off x="229040" y="322258"/>
            <a:ext cx="4755396" cy="58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520"/>
              <a:buFont typeface="Calibri"/>
              <a:buNone/>
            </a:pPr>
            <a:br>
              <a:rPr lang="hr-HR" sz="252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240">
                <a:latin typeface="Calibri"/>
                <a:ea typeface="Calibri"/>
                <a:cs typeface="Calibri"/>
                <a:sym typeface="Calibri"/>
              </a:rPr>
              <a:t>Napišite nevidljivo pismo</a:t>
            </a:r>
            <a:r>
              <a:rPr lang="hr-HR" sz="252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52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520"/>
              <a:buFont typeface="Quattrocento Sans"/>
              <a:buNone/>
            </a:pPr>
            <a:endParaRPr sz="25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229050" y="914400"/>
            <a:ext cx="3777000" cy="3413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Što vam je potrebno: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pola limuna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voda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žlica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zdjela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kist (</a:t>
            </a:r>
            <a:r>
              <a:rPr lang="hr-HR"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 štapić za uho)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bijeli papir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Char char="●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svjetiljka ili žarulja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4844300" y="216975"/>
            <a:ext cx="6833400" cy="378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Upute</a:t>
            </a: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AutoNum type="arabicPeriod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iscijedite malo soka od limuna u posudu i dodajte nekoliko kapi vode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AutoNum type="arabicPeriod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pomiješajte vodu i sok od limuna sa žlicom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AutoNum type="arabicPeriod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umočite kist (štapić za uho) u smjesu i napišite poruku na bijelom papiru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AutoNum type="arabicPeriod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pričekajte da se papir osuši, tako da poruka</a:t>
            </a:r>
            <a:r>
              <a:rPr lang="hr-HR" sz="2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postane</a:t>
            </a: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potpuno nevidljiva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libri"/>
              <a:buAutoNum type="arabicPeriod"/>
            </a:pPr>
            <a:r>
              <a:rPr lang="hr-HR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kada ste spremni za čitanje tajne poruke, zagrijte papir držeći ga blizu žarulje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3"/>
          <p:cNvSpPr txBox="1"/>
          <p:nvPr/>
        </p:nvSpPr>
        <p:spPr>
          <a:xfrm>
            <a:off x="7049150" y="3962398"/>
            <a:ext cx="4628822" cy="1569660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Istražite zašto se poruka vidi tek kada se papir izloži izvoru topline?  Postoje li druge tvari koje bi se ponašale na jednak način?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33" descr="Slika na kojoj se prikazuje igračka, sat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450" y="3429012"/>
            <a:ext cx="1295200" cy="197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 descr="Slika na kojoj se prikazuje voće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51" y="4328168"/>
            <a:ext cx="2394489" cy="149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5179" y="3963436"/>
            <a:ext cx="2304082" cy="275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title"/>
          </p:nvPr>
        </p:nvSpPr>
        <p:spPr>
          <a:xfrm>
            <a:off x="435684" y="722631"/>
            <a:ext cx="5840278" cy="55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Pismo možemo napisati i sebi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0942" y="1273007"/>
            <a:ext cx="6062420" cy="40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4"/>
          <p:cNvSpPr txBox="1"/>
          <p:nvPr/>
        </p:nvSpPr>
        <p:spPr>
          <a:xfrm>
            <a:off x="591525" y="1650573"/>
            <a:ext cx="5377800" cy="79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Za bolje razumijevanje svojih osjećaja i reakcija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4"/>
          <p:cNvSpPr txBox="1"/>
          <p:nvPr/>
        </p:nvSpPr>
        <p:spPr>
          <a:xfrm>
            <a:off x="591525" y="2820474"/>
            <a:ext cx="5377800" cy="5508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lakše donošenje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budućih odluka.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591533" y="3748581"/>
            <a:ext cx="5300400" cy="46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Za opuštanje, vježbu i učenje.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Što još možete?</a:t>
            </a:r>
            <a:endParaRPr/>
          </a:p>
        </p:txBody>
      </p:sp>
      <p:sp>
        <p:nvSpPr>
          <p:cNvPr id="412" name="Google Shape;412;p35"/>
          <p:cNvSpPr txBox="1"/>
          <p:nvPr/>
        </p:nvSpPr>
        <p:spPr>
          <a:xfrm>
            <a:off x="681925" y="1779720"/>
            <a:ext cx="5416656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Napišite pismo učiteljicama stranih jezika na jezicima koje učite.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35" descr="Slika na kojoj se prikazuje tekst, novine, boca, zgrad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959" y="951253"/>
            <a:ext cx="4590081" cy="314735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5"/>
          <p:cNvSpPr txBox="1"/>
          <p:nvPr/>
        </p:nvSpPr>
        <p:spPr>
          <a:xfrm>
            <a:off x="3277891" y="4259449"/>
            <a:ext cx="8774622" cy="1569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Nekada davno pisma i poruke prenosili su golubovi pismonoše.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Osmislite kako bi se pismo moglo slati ili dostavljati na vašu adresu u vrijeme kada nam je mogućnost kretanja ograničena (pri tome ne mislimo na elektroničku poštu i poruke putem mobitela)?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5" descr="Slika na kojoj se prikazuje ptica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925" y="2731090"/>
            <a:ext cx="2743200" cy="310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365049" y="167664"/>
            <a:ext cx="11576890" cy="5517613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         </a:t>
            </a:r>
            <a:r>
              <a:rPr lang="hr-HR" sz="3200" b="0" i="0" u="none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Učenici Škole na Trećem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HRT3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Prisavlje 3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   10 000 Zagreb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 descr="Slika na kojoj se prikazuje otvarač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5576" y="479457"/>
            <a:ext cx="2184796" cy="289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 descr="Slika na kojoj se prikazuje crtež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6223" y="790632"/>
            <a:ext cx="16383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14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14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372" y="2811463"/>
            <a:ext cx="1743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6853" y="2810309"/>
            <a:ext cx="1803111" cy="182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6631" y="2829359"/>
            <a:ext cx="1741920" cy="176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 descr="Slika na kojoj se prikazuje crtež&#10;&#10;Opis je generiran uz vrlo visoku pouzdanos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5087" y="2778271"/>
            <a:ext cx="1751734" cy="1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Slika na kojoj se prikazuje zrcalo&#10;&#10;Opis je generiran uz vrlo visoku pouzdanos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6928" y="2749839"/>
            <a:ext cx="1808595" cy="182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Slika na kojoj se prikazuje ptica&#10;&#10;Opis je generiran uz vrlo visoku pouzdan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44916" y="915122"/>
            <a:ext cx="1542473" cy="17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5809672" y="4839855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HRVATSKI JEZIK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4" descr="Slika na kojoj se prikazuje crtež&#10;&#10;Opis je generiran uz vrlo visoku pouzdano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554" y="1129145"/>
            <a:ext cx="260652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 descr="Slika na kojoj se prikazuje crtež&#10;&#10;Opis je generiran uz vrlo visoku pouzdanos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15156" y="1764868"/>
            <a:ext cx="965778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 descr="Slika na kojoj se prikazuje zgrada&#10;&#10;Opis je generiran uz vrlo visoku pouzdanos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97764" y="822471"/>
            <a:ext cx="1981200" cy="104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417992" y="173998"/>
            <a:ext cx="4356970" cy="114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Pisanje - pismo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4620017" y="632564"/>
            <a:ext cx="6897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Pisat ćemo pismo poštujući uljudbena pravila i formu.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277660" y="1780783"/>
            <a:ext cx="2743199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je oblik pisanog sporazumijevanja.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5" descr="Slika na kojoj se prikazuje snimka zaslon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8812" y="1777690"/>
            <a:ext cx="6291624" cy="3703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/>
          <p:nvPr/>
        </p:nvSpPr>
        <p:spPr>
          <a:xfrm>
            <a:off x="9630428" y="1780783"/>
            <a:ext cx="1636734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nadnevak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4223360" y="1655522"/>
            <a:ext cx="2043829" cy="461665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oslovljavanje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9672181" y="2438400"/>
            <a:ext cx="968680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9630427" y="3607494"/>
            <a:ext cx="1177447" cy="461665"/>
          </a:xfrm>
          <a:prstGeom prst="rect">
            <a:avLst/>
          </a:prstGeom>
          <a:solidFill>
            <a:srgbClr val="FFBD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sadržaj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9713935" y="4505194"/>
            <a:ext cx="1511473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završetak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8179495" y="5246316"/>
            <a:ext cx="1229639" cy="472103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pozdrav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15"/>
          <p:cNvCxnSpPr/>
          <p:nvPr/>
        </p:nvCxnSpPr>
        <p:spPr>
          <a:xfrm flipH="1">
            <a:off x="4994624" y="2112592"/>
            <a:ext cx="1100202" cy="3716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5"/>
          <p:cNvCxnSpPr/>
          <p:nvPr/>
        </p:nvCxnSpPr>
        <p:spPr>
          <a:xfrm rot="10800000">
            <a:off x="8668923" y="4916336"/>
            <a:ext cx="1037573" cy="417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15"/>
          <p:cNvCxnSpPr/>
          <p:nvPr/>
        </p:nvCxnSpPr>
        <p:spPr>
          <a:xfrm rot="10800000">
            <a:off x="8595856" y="3841186"/>
            <a:ext cx="995819" cy="417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15"/>
          <p:cNvCxnSpPr/>
          <p:nvPr/>
        </p:nvCxnSpPr>
        <p:spPr>
          <a:xfrm rot="10800000">
            <a:off x="8762869" y="2672089"/>
            <a:ext cx="860121" cy="417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5"/>
          <p:cNvCxnSpPr/>
          <p:nvPr/>
        </p:nvCxnSpPr>
        <p:spPr>
          <a:xfrm flipH="1">
            <a:off x="8856813" y="2237850"/>
            <a:ext cx="755738" cy="626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5"/>
          <p:cNvCxnSpPr/>
          <p:nvPr/>
        </p:nvCxnSpPr>
        <p:spPr>
          <a:xfrm rot="10800000">
            <a:off x="7343252" y="5354747"/>
            <a:ext cx="703546" cy="21294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5"/>
          <p:cNvSpPr txBox="1"/>
          <p:nvPr/>
        </p:nvSpPr>
        <p:spPr>
          <a:xfrm>
            <a:off x="308974" y="3189961"/>
            <a:ext cx="2743199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treba napisati uredno, čitljivo i razumljivo.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 descr="Slika na kojoj se prikazuje snimka zaslona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4541" y="641148"/>
            <a:ext cx="7473472" cy="194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 descr="Slika na kojoj se prikazuje snimka zaslona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3960" y="3029797"/>
            <a:ext cx="7123964" cy="24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/>
          <p:nvPr/>
        </p:nvSpPr>
        <p:spPr>
          <a:xfrm>
            <a:off x="901485" y="746501"/>
            <a:ext cx="2743199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se poslije prvih riječi stavi 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uskličnik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pismo se nastavlja u novom retku i 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velikim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slovom.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16"/>
          <p:cNvCxnSpPr/>
          <p:nvPr/>
        </p:nvCxnSpPr>
        <p:spPr>
          <a:xfrm rot="10800000" flipH="1">
            <a:off x="3663574" y="1872224"/>
            <a:ext cx="1585991" cy="7129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16"/>
          <p:cNvSpPr/>
          <p:nvPr/>
        </p:nvSpPr>
        <p:spPr>
          <a:xfrm rot="3420000">
            <a:off x="6330789" y="781410"/>
            <a:ext cx="426203" cy="6328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901484" y="3303720"/>
            <a:ext cx="3388961" cy="1941487"/>
          </a:xfrm>
          <a:prstGeom prst="rect">
            <a:avLst/>
          </a:prstGeom>
          <a:solidFill>
            <a:srgbClr val="FFBDFF"/>
          </a:solidFill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se poslije prvih riječi stavi 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zarez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pismo se može nastavljati u istom te u novom retku, ali </a:t>
            </a: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malim 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slovom.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/>
          <p:nvPr/>
        </p:nvSpPr>
        <p:spPr>
          <a:xfrm rot="3420000">
            <a:off x="6627839" y="3790665"/>
            <a:ext cx="426203" cy="6328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BD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 rot="10800000" flipH="1">
            <a:off x="4309336" y="4713579"/>
            <a:ext cx="1301855" cy="3642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7" descr="Slika na kojoj se prikazuje sat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078" y="3211536"/>
            <a:ext cx="2645003" cy="264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 descr="Slika na kojoj se prikazuje sat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9248" y="241028"/>
            <a:ext cx="5922213" cy="27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193623" y="1716384"/>
            <a:ext cx="2239505" cy="1384995"/>
          </a:xfrm>
          <a:prstGeom prst="rect">
            <a:avLst/>
          </a:prstGeom>
          <a:solidFill>
            <a:srgbClr val="FFBD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stavljamo u omotnicu.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6430627" y="3147324"/>
            <a:ext cx="3350216" cy="13849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poleđinu pišemo adresu pošiljatelja.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8237172" y="1512747"/>
            <a:ext cx="3711843" cy="13849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prednju stranu pišemo adresu primatelja.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7676686" y="495450"/>
            <a:ext cx="2743199" cy="954107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omotnicu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lijepimo marku.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6794732" y="4785437"/>
            <a:ext cx="2743199" cy="954107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šaljemo poštom.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 rot="-1680000">
            <a:off x="5606795" y="3742039"/>
            <a:ext cx="981559" cy="49077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/>
        </p:nvSpPr>
        <p:spPr>
          <a:xfrm>
            <a:off x="721830" y="2154340"/>
            <a:ext cx="5507064" cy="23083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1819"/>
                </a:solidFill>
                <a:latin typeface="Calibri"/>
                <a:ea typeface="Calibri"/>
                <a:cs typeface="Calibri"/>
                <a:sym typeface="Calibri"/>
              </a:rPr>
              <a:t> Dragutin Tadijanović je napisao 1869 pisama i razglednica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1819"/>
                </a:solidFill>
                <a:latin typeface="Calibri"/>
                <a:ea typeface="Calibri"/>
                <a:cs typeface="Calibri"/>
                <a:sym typeface="Calibri"/>
              </a:rPr>
              <a:t> svojim prijateljima, znancima i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1819"/>
                </a:solidFill>
                <a:latin typeface="Calibri"/>
                <a:ea typeface="Calibri"/>
                <a:cs typeface="Calibri"/>
                <a:sym typeface="Calibri"/>
              </a:rPr>
              <a:t> poslovnim suradnicima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1819"/>
                </a:solidFill>
                <a:latin typeface="Calibri"/>
                <a:ea typeface="Calibri"/>
                <a:cs typeface="Calibri"/>
                <a:sym typeface="Calibri"/>
              </a:rPr>
              <a:t> te ih objavio u knjizi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211819"/>
                </a:solidFill>
                <a:latin typeface="Calibri"/>
                <a:ea typeface="Calibri"/>
                <a:cs typeface="Calibri"/>
                <a:sym typeface="Calibri"/>
              </a:rPr>
              <a:t> Sabrana pisma: 1922. - 2005. 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1157212" y="723955"/>
            <a:ext cx="27431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ZANIMLJIVOSTI</a:t>
            </a:r>
            <a:endParaRPr sz="2400" b="0" i="0" u="none" strike="noStrike" cap="none" dirty="0">
              <a:solidFill>
                <a:srgbClr val="3991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rot="1020000">
            <a:off x="5549201" y="725353"/>
            <a:ext cx="3874574" cy="3241727"/>
          </a:xfrm>
          <a:prstGeom prst="heart">
            <a:avLst/>
          </a:prstGeom>
          <a:solidFill>
            <a:srgbClr val="FF5A6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Kaže se da su najljepša ljubavna i prijateljska pisma.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5602638" y="3613688"/>
            <a:ext cx="6088250" cy="19389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Pismo koje je Tatjana pisala </a:t>
            </a:r>
            <a:r>
              <a:rPr lang="hr-H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Onjeginu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ono koje je dobila kao odgovor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njega svrstavaju se među najljepše ljubavne prepiske u svjetskoj književnosti. Dio su djela “</a:t>
            </a:r>
            <a:r>
              <a:rPr lang="hr-H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Evgenije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Onjegin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koje je napisao Aleksandar </a:t>
            </a:r>
            <a:r>
              <a:rPr lang="hr-H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Sergejevič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Puškin.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1" descr="Slika na kojoj se prikazuje soba, sat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LIKOVNA KULTURA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2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897</Words>
  <Application>Microsoft Office PowerPoint</Application>
  <PresentationFormat>Widescreen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Pinyon Script</vt:lpstr>
      <vt:lpstr>Calibri</vt:lpstr>
      <vt:lpstr>Noto Sans Symbols</vt:lpstr>
      <vt:lpstr>Arial</vt:lpstr>
      <vt:lpstr>Quattrocento Sans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Pisanje - pismo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– kaligrafija ili krasopis</vt:lpstr>
      <vt:lpstr>PowerPoint Presentation</vt:lpstr>
      <vt:lpstr>Stranice iz raznih misala pisanih glagoljicom</vt:lpstr>
      <vt:lpstr>PowerPoint Presentation</vt:lpstr>
      <vt:lpstr>Kako se pismeno izražavati?</vt:lpstr>
      <vt:lpstr>Ne smijemo zaboraviti!</vt:lpstr>
      <vt:lpstr> Napišite nevidljivo pismo  </vt:lpstr>
      <vt:lpstr>Pismo možemo napisati i sebi</vt:lpstr>
      <vt:lpstr>Što još možete?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Home</cp:lastModifiedBy>
  <cp:revision>6</cp:revision>
  <dcterms:created xsi:type="dcterms:W3CDTF">2020-03-11T10:56:06Z</dcterms:created>
  <dcterms:modified xsi:type="dcterms:W3CDTF">2020-05-11T08:30:26Z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