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9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D656C-BBB8-40B3-B2FB-21D481C8534A}" type="datetimeFigureOut">
              <a:rPr lang="hr-HR"/>
              <a:pPr>
                <a:defRPr/>
              </a:pPr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41B2AC-0D1E-420C-B74D-75DF90CC3D63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E8617-A026-4E5E-AC09-0B5FB360D924}" type="datetimeFigureOut">
              <a:rPr lang="hr-HR"/>
              <a:pPr>
                <a:defRPr/>
              </a:pPr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6D248-EBAE-4A81-81E4-79EA95212530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7FE78-A8B1-4EF0-902D-4AC6BF7DF556}" type="datetimeFigureOut">
              <a:rPr lang="hr-HR"/>
              <a:pPr>
                <a:defRPr/>
              </a:pPr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75092-2A08-474C-AAD9-95289B2E63BE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5FCFA-6CA8-4E31-A084-8AF2C7DB3B20}" type="datetimeFigureOut">
              <a:rPr lang="hr-HR"/>
              <a:pPr>
                <a:defRPr/>
              </a:pPr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9DF5C-0597-48BC-86CE-C2D3B17B2D79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10A0F-A9A9-4C19-B063-15E04D7F1223}" type="datetimeFigureOut">
              <a:rPr lang="hr-HR"/>
              <a:pPr>
                <a:defRPr/>
              </a:pPr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E6A8E-22CB-4777-B958-BFD8FC6821B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8F3AB-6C02-434D-8C25-D16256F1219F}" type="datetimeFigureOut">
              <a:rPr lang="hr-HR"/>
              <a:pPr>
                <a:defRPr/>
              </a:pPr>
              <a:t>24.3.2020.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EEAEB-D7F3-4C53-A7FD-657FBCFB7D0A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54DC9-6252-4F51-8105-F332DB396DFC}" type="datetimeFigureOut">
              <a:rPr lang="hr-HR"/>
              <a:pPr>
                <a:defRPr/>
              </a:pPr>
              <a:t>24.3.2020.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641F4-6500-4AD9-8285-1D97ED3CBA51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49D01-ECA8-4042-B383-0668C7B545FB}" type="datetimeFigureOut">
              <a:rPr lang="hr-HR"/>
              <a:pPr>
                <a:defRPr/>
              </a:pPr>
              <a:t>24.3.2020.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2A1E0-7118-403D-B093-94C10AA39B31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0BCA2-A04B-4868-88C8-942B61248678}" type="datetimeFigureOut">
              <a:rPr lang="hr-HR"/>
              <a:pPr>
                <a:defRPr/>
              </a:pPr>
              <a:t>24.3.2020.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A423D-F689-4D61-A6DC-E49ACAB4AA21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15C37-3007-4EE2-8CC0-D22CFBB1D418}" type="datetimeFigureOut">
              <a:rPr lang="hr-HR"/>
              <a:pPr>
                <a:defRPr/>
              </a:pPr>
              <a:t>24.3.2020.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89B07-FE24-418A-82E3-A1ABE7F7EF01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DCBA6-6551-4C53-B566-3ED775C2F8FE}" type="datetimeFigureOut">
              <a:rPr lang="hr-HR"/>
              <a:pPr>
                <a:defRPr/>
              </a:pPr>
              <a:t>24.3.2020.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651AF-3F8C-41BC-A6E2-AF73C3DB1630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Uredite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8A0FF7-800B-4DA1-BFC6-4E31A7C31635}" type="datetimeFigureOut">
              <a:rPr lang="hr-HR"/>
              <a:pPr>
                <a:defRPr/>
              </a:pPr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DDACF50-0830-4A66-882D-41734BC06A36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8000" dirty="0"/>
              <a:t>Hrvatska u Europskoj uniji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4335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2600" dirty="0"/>
              <a:t>Ključni pojmovi: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600" dirty="0"/>
              <a:t>Europska unija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600" dirty="0"/>
              <a:t>euro.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6600"/>
              <a:t>Europska unija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4400" dirty="0"/>
              <a:t>Europska unija je zajednica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4400" dirty="0"/>
              <a:t>mnogih europskih država.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4400" dirty="0"/>
              <a:t>Cilj je te zajednice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4400" dirty="0"/>
              <a:t>gospodarska i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4400" dirty="0"/>
              <a:t>politička suradnja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4400" dirty="0"/>
              <a:t>između zemalja članica.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44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4400" dirty="0"/>
              <a:t>Zastave zemalja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4400" dirty="0"/>
              <a:t>članica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4400" dirty="0"/>
              <a:t>Europske unije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74689" y="1849502"/>
            <a:ext cx="6715176" cy="446079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6" name="Ravni poveznik sa strelicom 5"/>
          <p:cNvCxnSpPr/>
          <p:nvPr/>
        </p:nvCxnSpPr>
        <p:spPr>
          <a:xfrm>
            <a:off x="2335213" y="5402263"/>
            <a:ext cx="2490787" cy="14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6600"/>
              <a:t>Europska unija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0"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Države koje su članice </a:t>
            </a:r>
          </a:p>
          <a:p>
            <a:pPr marL="0" indent="0"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Europske unije </a:t>
            </a:r>
          </a:p>
          <a:p>
            <a:pPr marL="0" indent="0"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imaju zajedničke </a:t>
            </a:r>
          </a:p>
          <a:p>
            <a:pPr marL="0" indent="0"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institucije.</a:t>
            </a:r>
          </a:p>
          <a:p>
            <a:pPr marL="0" indent="0"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dirty="0"/>
          </a:p>
          <a:p>
            <a:pPr marL="0" indent="0"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U njima djeluju </a:t>
            </a:r>
          </a:p>
          <a:p>
            <a:pPr marL="0" indent="0"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predstavnici država </a:t>
            </a:r>
          </a:p>
          <a:p>
            <a:pPr marL="0" indent="0"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članica.</a:t>
            </a:r>
          </a:p>
          <a:p>
            <a:pPr marL="0" indent="0"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dirty="0"/>
          </a:p>
          <a:p>
            <a:pPr marL="0" indent="0"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Unutrašnjost Europskog</a:t>
            </a:r>
          </a:p>
          <a:p>
            <a:pPr marL="0" indent="0"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parlamenta </a:t>
            </a:r>
          </a:p>
          <a:p>
            <a:pPr marL="0" indent="0"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u Bruxellesu 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499" y="1692444"/>
            <a:ext cx="7310843" cy="48564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6" name="Ravni poveznik sa strelicom 5"/>
          <p:cNvCxnSpPr/>
          <p:nvPr/>
        </p:nvCxnSpPr>
        <p:spPr>
          <a:xfrm flipH="1">
            <a:off x="7850188" y="5529263"/>
            <a:ext cx="1982787" cy="434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6600" dirty="0"/>
              <a:t>Hrvatska u </a:t>
            </a:r>
            <a:br>
              <a:rPr lang="hr-HR" sz="6600" dirty="0"/>
            </a:br>
            <a:r>
              <a:rPr lang="hr-HR" sz="6600" dirty="0"/>
              <a:t>Europskoj uniji</a:t>
            </a:r>
          </a:p>
        </p:txBody>
      </p:sp>
      <p:sp>
        <p:nvSpPr>
          <p:cNvPr id="512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25625"/>
            <a:ext cx="4648200" cy="4716463"/>
          </a:xfrm>
        </p:spPr>
        <p:txBody>
          <a:bodyPr/>
          <a:lstStyle/>
          <a:p>
            <a:pPr marL="0" indent="0">
              <a:lnSpc>
                <a:spcPct val="110000"/>
              </a:lnSpc>
              <a:buFont typeface="Arial" charset="0"/>
              <a:buNone/>
            </a:pPr>
            <a:r>
              <a:rPr lang="hr-HR" sz="2400"/>
              <a:t>Hrvatska je 1. srpnja 2013.  postala punopravna  članica Europske unije.</a:t>
            </a:r>
          </a:p>
          <a:p>
            <a:pPr marL="0" indent="0">
              <a:lnSpc>
                <a:spcPct val="110000"/>
              </a:lnSpc>
              <a:buFont typeface="Arial" charset="0"/>
              <a:buNone/>
            </a:pPr>
            <a:endParaRPr lang="hr-HR" sz="2400"/>
          </a:p>
          <a:p>
            <a:pPr marL="0" indent="0">
              <a:lnSpc>
                <a:spcPct val="110000"/>
              </a:lnSpc>
              <a:buFont typeface="Arial" charset="0"/>
              <a:buNone/>
            </a:pPr>
            <a:r>
              <a:rPr lang="hr-HR" sz="2400"/>
              <a:t>Hrvatski predstavnici u Europskom parlamentu odlučuju o političkim, gospodarskim i drugim pitanjima koja se odnose na cijelu Europsku uniju. </a:t>
            </a:r>
          </a:p>
          <a:p>
            <a:pPr marL="0" indent="0">
              <a:lnSpc>
                <a:spcPct val="110000"/>
              </a:lnSpc>
              <a:buFont typeface="Arial" charset="0"/>
              <a:buNone/>
            </a:pPr>
            <a:endParaRPr lang="hr-HR" sz="2400"/>
          </a:p>
          <a:p>
            <a:pPr marL="0" indent="0">
              <a:lnSpc>
                <a:spcPct val="110000"/>
              </a:lnSpc>
              <a:buFont typeface="Arial" charset="0"/>
              <a:buNone/>
            </a:pPr>
            <a:r>
              <a:rPr lang="hr-HR" sz="2400"/>
              <a:t>Sjedište Europske unije u Bruxellesu 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33956" y="196630"/>
            <a:ext cx="4647086" cy="647936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14" name="Poveznik: kutno 13"/>
          <p:cNvCxnSpPr/>
          <p:nvPr/>
        </p:nvCxnSpPr>
        <p:spPr>
          <a:xfrm>
            <a:off x="5486400" y="6273800"/>
            <a:ext cx="1711325" cy="2682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6600"/>
              <a:t>Simboli Europske unije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452813" cy="4351338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Europska unija ima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svoje simbole: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dirty="0"/>
              <a:t>zastava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dirty="0"/>
              <a:t>himna </a:t>
            </a:r>
            <a:r>
              <a:rPr lang="hr-HR" i="1" dirty="0"/>
              <a:t>Oda radosti </a:t>
            </a:r>
            <a:r>
              <a:rPr lang="hr-HR" dirty="0"/>
              <a:t>(dio 9. simfonije </a:t>
            </a:r>
            <a:r>
              <a:rPr lang="hr-HR" dirty="0" err="1"/>
              <a:t>Ludwiga</a:t>
            </a:r>
            <a:r>
              <a:rPr lang="hr-HR" dirty="0"/>
              <a:t> van Beethovena)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dirty="0"/>
              <a:t>euro – u upotrebi je u većini država.</a:t>
            </a: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90646" y="1849553"/>
            <a:ext cx="3567093" cy="2400144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3983" y="3893528"/>
            <a:ext cx="3669379" cy="244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137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sustava Office</vt:lpstr>
      <vt:lpstr>Hrvatska u Europskoj uniji</vt:lpstr>
      <vt:lpstr>Europska unija</vt:lpstr>
      <vt:lpstr>Europska unija</vt:lpstr>
      <vt:lpstr>Hrvatska u  Europskoj uniji</vt:lpstr>
      <vt:lpstr>Simboli Europske unije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Hrvatska u Europskoj uniji</dc:title>
  <dc:creator>Slavenka</dc:creator>
  <cp:lastModifiedBy>Home</cp:lastModifiedBy>
  <cp:revision>7</cp:revision>
  <dcterms:created xsi:type="dcterms:W3CDTF">2016-08-05T15:07:21Z</dcterms:created>
  <dcterms:modified xsi:type="dcterms:W3CDTF">2020-03-24T06:03:20Z</dcterms:modified>
</cp:coreProperties>
</file>