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963EE-310D-411F-AFF0-874CC42FDF4F}" type="datetimeFigureOut">
              <a:rPr lang="hr-HR" smtClean="0"/>
              <a:t>20.1.2021.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99B00-1D45-4875-9756-8BC099FFF5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823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F0191-032E-4BFC-9F7A-853F56860214}" type="slidenum">
              <a:rPr lang="hr-HR" smtClean="0"/>
              <a:pPr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273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FA1DA6-061E-4036-8102-5B138A83F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619BBAE-79EA-4012-9411-B7E0DE119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0566A2B-EE1D-42DB-B712-2A8EBD964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20.1.2021.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E324024-CD5D-4A0B-85BC-E3B6D9AB4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82EDAC9-6FB5-4263-B232-1D2F8C794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8878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467C6D-2AC5-4475-B195-EF011D928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D79D20D-95C2-453C-AAA2-15414750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2EB71CD-7E42-4BBB-A901-0169F769D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20.1.2021.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45FC8B5-3EEB-4411-9223-E2B4B2ED4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101C326-2680-4470-B73B-EEA03E04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493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CC391338-42CF-4DD8-9CD9-C6C3A0DFED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0C75E73-46A7-4689-B17D-0DA881A95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BB8730C-49C2-43C2-BD82-16E15A64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20.1.2021.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3F53F37-F1F3-4F79-B528-C93787CC6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1F59297-A978-4528-ABE2-34929BA3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0662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8AB0AF-0A8B-4D43-8776-E5C3C786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9C63061-6C0C-4288-B7A8-D1D8D32A2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77FDB12-95A5-47E5-9096-01447F5C8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20.1.2021.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C4761C9-F802-4838-8866-45C0455E8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601A356-ACAD-417E-9FDF-235505B33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86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CA88C8-3BDD-495A-BF78-ECCBE9533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91331D8-CF25-4A33-A0D1-25DFB1B8A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3FBDABB-1633-4BA2-9091-A9803994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20.1.2021.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5672E7A-B670-4BF4-B92E-AF859BB8A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BE76E3B-7AA1-4F8C-8519-6D68E1CEC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4171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A6D51D-14E2-4CC7-B71A-7D6219937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5349AA2-E50B-4A78-845E-C151C68500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65CF1C7-CDCE-4D78-9C89-F8E0AA166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1054571-D185-4A0D-B865-8C34C286D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20.1.2021.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7E81DC3-6C4F-4DC3-920B-8F26AF3F0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7DB0B03-C74A-42FF-82F0-08CD3E3F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15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AABE1A-DA04-423E-8135-61F3279FB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43D2F74-77A3-4437-B183-BFD80B5FD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9FF6122-0F1A-4104-8A48-43E092507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951B222-5B03-4885-BF6C-C87B97EB01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2AF02A1-AC59-4526-9047-B83BEA12E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54C60D71-05EC-4CF8-9017-16BEC660B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20.1.2021.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497CA69-27CD-487C-A231-B77B6B27B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1EA54371-00D6-42B6-9758-49852869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796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F74362-E27A-44D9-B2D1-420A2F994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155A659-EF22-4EF1-89C7-E8904CED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20.1.2021.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56BB025-6079-4F55-B72E-E3E341BCB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B42D44D8-3396-4AC3-BB05-6F7D47B0A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015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2C73408-3983-447A-8A64-8F1878DEF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20.1.2021.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CA379FA-212A-4669-9FB9-83F344D7F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9D9B9F3-2A94-4052-B211-47827AF0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3674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FC5C00-531D-4EAC-8225-8136390F8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B196D39-A6BA-420C-A9E5-F1FB6D11C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5B5CC5B-715A-411B-A9C1-073ED0D26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4F22C41-C61F-4D63-ADB9-1C16AD385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20.1.2021.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CA9410B-E531-476B-AAC2-3B8307D99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CD66EF3-5342-4EE0-BA4F-653AEE05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950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E08F95-ECB9-4CDD-8D53-C485F7BD6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022AD89-8E42-42E8-A0CB-9B7202248F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AF01B0C-CB32-4300-B23D-27D2C49B5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458250-2CE9-485F-AE3F-6E3945193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20.1.2021.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7ACDC06-2154-4CCD-94E0-D176EB09C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0FA4CEF-E049-4182-96A4-F59E397F7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092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0C7E58CC-ADD1-4C78-9284-40FDADBA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6084BF7-B994-4671-BFB5-B56477FBF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A539C01-5BE7-4C75-B325-1D4F219669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8F2C2-C629-4A63-A3A1-FB1E4A67408F}" type="datetimeFigureOut">
              <a:rPr lang="hr-HR" smtClean="0"/>
              <a:t>20.1.2021.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684EE92-C51A-455C-8FF4-FC1B67F6E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00BBD86-E9BF-47C3-AB96-517B05026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943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>
            <a:grpSpLocks noChangeAspect="1"/>
          </p:cNvGrpSpPr>
          <p:nvPr/>
        </p:nvGrpSpPr>
        <p:grpSpPr>
          <a:xfrm>
            <a:off x="1794631" y="2219553"/>
            <a:ext cx="5069546" cy="1517022"/>
            <a:chOff x="703284" y="673973"/>
            <a:chExt cx="9144000" cy="2708910"/>
          </a:xfrm>
        </p:grpSpPr>
        <p:grpSp>
          <p:nvGrpSpPr>
            <p:cNvPr id="9" name="Grupa 8"/>
            <p:cNvGrpSpPr/>
            <p:nvPr/>
          </p:nvGrpSpPr>
          <p:grpSpPr>
            <a:xfrm>
              <a:off x="1107703" y="1749876"/>
              <a:ext cx="1460662" cy="667658"/>
              <a:chOff x="1107703" y="1749876"/>
              <a:chExt cx="1460662" cy="667658"/>
            </a:xfrm>
          </p:grpSpPr>
          <p:sp>
            <p:nvSpPr>
              <p:cNvPr id="11" name="Elipsa 10"/>
              <p:cNvSpPr/>
              <p:nvPr/>
            </p:nvSpPr>
            <p:spPr>
              <a:xfrm>
                <a:off x="1107703" y="1803578"/>
                <a:ext cx="1460662" cy="4001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20700" dist="1257300" dir="4980000" sx="85000" sy="85000" algn="tl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2" name="Zaobljeni pravokutnik 11"/>
              <p:cNvSpPr/>
              <p:nvPr/>
            </p:nvSpPr>
            <p:spPr>
              <a:xfrm>
                <a:off x="1157842" y="1749876"/>
                <a:ext cx="1360383" cy="66765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84" y="673973"/>
              <a:ext cx="9144000" cy="2708910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68FCD20E-DC74-4322-AFF2-51D78D0B6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94576"/>
            <a:ext cx="6858000" cy="1738824"/>
          </a:xfrm>
        </p:spPr>
        <p:txBody>
          <a:bodyPr/>
          <a:lstStyle/>
          <a:p>
            <a:r>
              <a:rPr lang="hr-HR" dirty="0"/>
              <a:t>Programski jezik</a:t>
            </a:r>
          </a:p>
        </p:txBody>
      </p:sp>
    </p:spTree>
    <p:extLst>
      <p:ext uri="{BB962C8B-B14F-4D97-AF65-F5344CB8AC3E}">
        <p14:creationId xmlns:p14="http://schemas.microsoft.com/office/powerpoint/2010/main" val="217790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205828"/>
              </p:ext>
            </p:extLst>
          </p:nvPr>
        </p:nvGraphicFramePr>
        <p:xfrm>
          <a:off x="451407" y="1302527"/>
          <a:ext cx="7894104" cy="49987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26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9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Aritmetički operator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/>
                        <a:t>Znak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Sintaksa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zbrajanje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oduzimanje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množenje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dijeljenje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cjelobrojno dijeljenje (DIV)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//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ostatak od dijeljenja  (MOD)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potenciranje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**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8726" y="1863838"/>
            <a:ext cx="1394812" cy="53745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8726" y="2524016"/>
            <a:ext cx="1394812" cy="56825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8726" y="3189242"/>
            <a:ext cx="1394812" cy="46940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8726" y="3832893"/>
            <a:ext cx="1394812" cy="43112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8726" y="4502655"/>
            <a:ext cx="1390250" cy="41707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28726" y="5119731"/>
            <a:ext cx="1408532" cy="456821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28726" y="5775444"/>
            <a:ext cx="1390250" cy="45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4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624989"/>
              </p:ext>
            </p:extLst>
          </p:nvPr>
        </p:nvGraphicFramePr>
        <p:xfrm>
          <a:off x="644591" y="1096463"/>
          <a:ext cx="7894104" cy="43586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26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9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Relacijski operator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/>
                        <a:t>Znak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Primjer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veće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&gt;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manje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&lt;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jednako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==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nije jednako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!=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veće</a:t>
                      </a:r>
                      <a:r>
                        <a:rPr lang="hr-HR" sz="2400" baseline="0" dirty="0"/>
                        <a:t> ili jednako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&gt;=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manje ili jednako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&lt;=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7451" y="1681587"/>
            <a:ext cx="1377814" cy="494943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7451" y="2367522"/>
            <a:ext cx="1377814" cy="526812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47451" y="2990377"/>
            <a:ext cx="1396108" cy="469488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47451" y="3615750"/>
            <a:ext cx="1377814" cy="463336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47451" y="4269054"/>
            <a:ext cx="1377814" cy="471047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47451" y="4930069"/>
            <a:ext cx="1377814" cy="43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6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1894"/>
              </p:ext>
            </p:extLst>
          </p:nvPr>
        </p:nvGraphicFramePr>
        <p:xfrm>
          <a:off x="554439" y="1519707"/>
          <a:ext cx="7894104" cy="24384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26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9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Logički operator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/>
                        <a:t>Znak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hr-HR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/>
                        <a:t>and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ILI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/>
                        <a:t>or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/>
                        <a:t>not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1020" y="2125014"/>
            <a:ext cx="1615704" cy="4911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1019" y="2776291"/>
            <a:ext cx="1522517" cy="48985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8972" y="3426246"/>
            <a:ext cx="1406609" cy="4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7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800" b="1" spc="300" dirty="0">
                <a:solidFill>
                  <a:schemeClr val="tx2"/>
                </a:solidFill>
              </a:rPr>
              <a:t>Naredba za  ispis podataka</a:t>
            </a:r>
            <a:br>
              <a:rPr lang="hr-HR" sz="4800" b="1" spc="300" dirty="0">
                <a:solidFill>
                  <a:srgbClr val="7030A0"/>
                </a:solidFill>
              </a:rPr>
            </a:br>
            <a:endParaRPr lang="hr-HR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921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chemeClr val="tx2"/>
                </a:solidFill>
              </a:rPr>
              <a:t>Naredba za  ispis podataka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100675" y="674717"/>
            <a:ext cx="9251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Print</a:t>
            </a:r>
            <a:r>
              <a:rPr lang="hr-HR" sz="2400" dirty="0"/>
              <a:t> () -  ispisuje sadržaj unutar okruglih zagrada.</a:t>
            </a:r>
          </a:p>
          <a:p>
            <a:r>
              <a:rPr lang="hr-HR" sz="2400" dirty="0" err="1"/>
              <a:t>Python</a:t>
            </a:r>
            <a:r>
              <a:rPr lang="hr-HR" sz="2400" dirty="0"/>
              <a:t> </a:t>
            </a:r>
            <a:r>
              <a:rPr lang="hr-HR" sz="2400" dirty="0">
                <a:solidFill>
                  <a:srgbClr val="FF0000"/>
                </a:solidFill>
              </a:rPr>
              <a:t>razlikuje mala i velika slova</a:t>
            </a:r>
            <a:r>
              <a:rPr lang="hr-HR" sz="2400" dirty="0"/>
              <a:t>, </a:t>
            </a:r>
          </a:p>
          <a:p>
            <a:r>
              <a:rPr lang="hr-HR" sz="2400" dirty="0"/>
              <a:t>te se naredba </a:t>
            </a:r>
            <a:r>
              <a:rPr lang="hr-HR" sz="2400" b="1" u="sng" dirty="0">
                <a:solidFill>
                  <a:srgbClr val="FF0000"/>
                </a:solidFill>
              </a:rPr>
              <a:t>print </a:t>
            </a:r>
            <a:r>
              <a:rPr lang="hr-HR" sz="2400" u="sng" dirty="0">
                <a:solidFill>
                  <a:srgbClr val="FF0000"/>
                </a:solidFill>
              </a:rPr>
              <a:t>treba pisati malim slovima 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4700649" y="2290546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- Ispisivanje brojeva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6030154" y="3953218"/>
            <a:ext cx="3210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- Kod ispisivanja više argumenata za razdvajanje koristimo zarez - ","</a:t>
            </a:r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623" y="3497447"/>
            <a:ext cx="3872488" cy="7040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7" name="Slika 16"/>
          <p:cNvPicPr>
            <a:picLocks noChangeAspect="1"/>
          </p:cNvPicPr>
          <p:nvPr/>
        </p:nvPicPr>
        <p:blipFill rotWithShape="1">
          <a:blip r:embed="rId3" cstate="print"/>
          <a:srcRect t="7338"/>
          <a:stretch/>
        </p:blipFill>
        <p:spPr>
          <a:xfrm>
            <a:off x="248623" y="4789714"/>
            <a:ext cx="4344741" cy="6524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623" y="5978650"/>
            <a:ext cx="5951219" cy="7040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23" name="Grupa 22"/>
          <p:cNvGrpSpPr/>
          <p:nvPr/>
        </p:nvGrpSpPr>
        <p:grpSpPr>
          <a:xfrm>
            <a:off x="100674" y="2256846"/>
            <a:ext cx="8766235" cy="888136"/>
            <a:chOff x="100674" y="2256846"/>
            <a:chExt cx="8766235" cy="888136"/>
          </a:xfrm>
        </p:grpSpPr>
        <p:pic>
          <p:nvPicPr>
            <p:cNvPr id="15" name="Slika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623" y="2256846"/>
              <a:ext cx="2816354" cy="70408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cxnSp>
          <p:nvCxnSpPr>
            <p:cNvPr id="22" name="Ravni poveznik 21"/>
            <p:cNvCxnSpPr/>
            <p:nvPr/>
          </p:nvCxnSpPr>
          <p:spPr>
            <a:xfrm>
              <a:off x="100674" y="3144982"/>
              <a:ext cx="87662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843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chemeClr val="tx2"/>
                </a:solidFill>
              </a:rPr>
              <a:t>Naredba za  ispis podataka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5569527" y="2125231"/>
            <a:ext cx="3574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– Tekst u zagradi možemo pisati unutar navodnika - "" 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5569527" y="3722417"/>
            <a:ext cx="3574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– ili unutar apostrofa – '' 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248623" y="2112852"/>
            <a:ext cx="4794503" cy="843376"/>
            <a:chOff x="248623" y="1129177"/>
            <a:chExt cx="4794503" cy="843376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623" y="1268465"/>
              <a:ext cx="4794503" cy="70408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6" name="Elipsa 5"/>
            <p:cNvSpPr/>
            <p:nvPr/>
          </p:nvSpPr>
          <p:spPr>
            <a:xfrm>
              <a:off x="4571543" y="1129177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1" name="Elipsa 20"/>
            <p:cNvSpPr/>
            <p:nvPr/>
          </p:nvSpPr>
          <p:spPr>
            <a:xfrm>
              <a:off x="2146390" y="1129177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7" name="Grupa 6"/>
          <p:cNvGrpSpPr/>
          <p:nvPr/>
        </p:nvGrpSpPr>
        <p:grpSpPr>
          <a:xfrm>
            <a:off x="249071" y="3552942"/>
            <a:ext cx="5016633" cy="873563"/>
            <a:chOff x="249071" y="2569267"/>
            <a:chExt cx="5016633" cy="873563"/>
          </a:xfrm>
        </p:grpSpPr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071" y="2738742"/>
              <a:ext cx="5016633" cy="70408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20" name="Elipsa 19"/>
            <p:cNvSpPr/>
            <p:nvPr/>
          </p:nvSpPr>
          <p:spPr>
            <a:xfrm>
              <a:off x="4779361" y="2569267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4" name="Elipsa 23"/>
            <p:cNvSpPr/>
            <p:nvPr/>
          </p:nvSpPr>
          <p:spPr>
            <a:xfrm>
              <a:off x="2250978" y="2569267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73534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chemeClr val="tx2"/>
                </a:solidFill>
              </a:rPr>
              <a:t>Naredba za  ispis podataka</a:t>
            </a:r>
          </a:p>
        </p:txBody>
      </p:sp>
      <p:grpSp>
        <p:nvGrpSpPr>
          <p:cNvPr id="12" name="Grupa 11"/>
          <p:cNvGrpSpPr/>
          <p:nvPr/>
        </p:nvGrpSpPr>
        <p:grpSpPr>
          <a:xfrm>
            <a:off x="248623" y="1266947"/>
            <a:ext cx="5254904" cy="830997"/>
            <a:chOff x="248623" y="4398074"/>
            <a:chExt cx="5254904" cy="830997"/>
          </a:xfrm>
        </p:grpSpPr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623" y="4524983"/>
              <a:ext cx="5254904" cy="704088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5" name="Elipsa 24"/>
            <p:cNvSpPr/>
            <p:nvPr/>
          </p:nvSpPr>
          <p:spPr>
            <a:xfrm>
              <a:off x="4931761" y="4398074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6" name="Elipsa 25"/>
            <p:cNvSpPr/>
            <p:nvPr/>
          </p:nvSpPr>
          <p:spPr>
            <a:xfrm>
              <a:off x="2341751" y="4398074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248623" y="2992710"/>
            <a:ext cx="5272060" cy="837714"/>
            <a:chOff x="248623" y="5549502"/>
            <a:chExt cx="5272060" cy="837714"/>
          </a:xfrm>
        </p:grpSpPr>
        <p:pic>
          <p:nvPicPr>
            <p:cNvPr id="1026" name="Picture 2" descr="C:\Users\Davor\AppData\Local\Temp\SNAGHTML704cf798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23" y="5683128"/>
              <a:ext cx="5272060" cy="704088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Elipsa 26"/>
            <p:cNvSpPr/>
            <p:nvPr/>
          </p:nvSpPr>
          <p:spPr>
            <a:xfrm>
              <a:off x="4973324" y="5549502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8" name="Elipsa 27"/>
            <p:cNvSpPr/>
            <p:nvPr/>
          </p:nvSpPr>
          <p:spPr>
            <a:xfrm>
              <a:off x="2299729" y="5555058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31" name="TekstniOkvir 30"/>
          <p:cNvSpPr txBox="1"/>
          <p:nvPr/>
        </p:nvSpPr>
        <p:spPr>
          <a:xfrm>
            <a:off x="5866069" y="1539388"/>
            <a:ext cx="3311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– Kombinacijom navodnika i apostrofa možemo ispisivati tekst unutar spomenutih znakova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623" y="5293243"/>
            <a:ext cx="5386279" cy="7040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" name="Zaobljeni pravokutnik 12"/>
          <p:cNvSpPr/>
          <p:nvPr/>
        </p:nvSpPr>
        <p:spPr>
          <a:xfrm>
            <a:off x="2549569" y="5284189"/>
            <a:ext cx="1427019" cy="41149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6" name="Ravni poveznik 15"/>
          <p:cNvCxnSpPr/>
          <p:nvPr/>
        </p:nvCxnSpPr>
        <p:spPr>
          <a:xfrm>
            <a:off x="235520" y="6038896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niOkvir 31"/>
          <p:cNvSpPr txBox="1"/>
          <p:nvPr/>
        </p:nvSpPr>
        <p:spPr>
          <a:xfrm>
            <a:off x="5901641" y="5166334"/>
            <a:ext cx="3240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– ili samo "</a:t>
            </a:r>
            <a:r>
              <a:rPr lang="hr-HR" sz="2400" b="1" dirty="0"/>
              <a:t>naglasiti</a:t>
            </a:r>
            <a:r>
              <a:rPr lang="hr-HR" sz="2400" dirty="0"/>
              <a:t>" dijelove teksta 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cxnSp>
        <p:nvCxnSpPr>
          <p:cNvPr id="33" name="Ravni poveznik 32"/>
          <p:cNvCxnSpPr/>
          <p:nvPr/>
        </p:nvCxnSpPr>
        <p:spPr>
          <a:xfrm>
            <a:off x="248623" y="4350327"/>
            <a:ext cx="876623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12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chemeClr val="tx2"/>
                </a:solidFill>
              </a:rPr>
              <a:t>Naredba za  ispis podataka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1680721" y="596473"/>
            <a:ext cx="5902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Print</a:t>
            </a:r>
            <a:r>
              <a:rPr lang="hr-HR" sz="2400" dirty="0"/>
              <a:t> () -  posebni znakovi 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graphicFrame>
        <p:nvGraphicFramePr>
          <p:cNvPr id="19" name="Tablic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511609"/>
              </p:ext>
            </p:extLst>
          </p:nvPr>
        </p:nvGraphicFramePr>
        <p:xfrm>
          <a:off x="644591" y="1560917"/>
          <a:ext cx="7598864" cy="43586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93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Poseban znak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/>
                        <a:t>Rezultat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\n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Prelazak u novi 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\t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Tabulator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\r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Skok u novi 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\f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Nova stranica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\v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Vertikalni tabulator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12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chemeClr val="tx2"/>
                </a:solidFill>
              </a:rPr>
              <a:t>Naredba za  ispis podataka 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1680721" y="596473"/>
            <a:ext cx="5902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Print</a:t>
            </a:r>
            <a:r>
              <a:rPr lang="hr-HR" sz="2400" dirty="0"/>
              <a:t> () -  posebni znakovi 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graphicFrame>
        <p:nvGraphicFramePr>
          <p:cNvPr id="19" name="Tablic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927835"/>
              </p:ext>
            </p:extLst>
          </p:nvPr>
        </p:nvGraphicFramePr>
        <p:xfrm>
          <a:off x="644591" y="1096463"/>
          <a:ext cx="7598864" cy="1158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93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Poseban znak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/>
                        <a:t>Rezultat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\n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Prelazak u novi 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5719" y="2920439"/>
            <a:ext cx="4512563" cy="109728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3646" y="4658049"/>
            <a:ext cx="4516708" cy="109728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1951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chemeClr val="tx2"/>
                </a:solidFill>
              </a:rPr>
              <a:t>Naredba za  ispis podataka 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1680721" y="596473"/>
            <a:ext cx="5902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Print</a:t>
            </a:r>
            <a:r>
              <a:rPr lang="hr-HR" sz="2400" dirty="0"/>
              <a:t> () -  posebni znakovi 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graphicFrame>
        <p:nvGraphicFramePr>
          <p:cNvPr id="19" name="Tablic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405607"/>
              </p:ext>
            </p:extLst>
          </p:nvPr>
        </p:nvGraphicFramePr>
        <p:xfrm>
          <a:off x="644591" y="1096463"/>
          <a:ext cx="7598864" cy="1158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93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Poseban znak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/>
                        <a:t>Rezultat 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\t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Tabulator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3872" y="3241629"/>
            <a:ext cx="5613986" cy="7315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4204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rada -  Python</a:t>
            </a:r>
            <a:br>
              <a:rPr lang="hr-HR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fontScale="92500" lnSpcReduction="20000"/>
          </a:bodyPr>
          <a:lstStyle/>
          <a:p>
            <a:r>
              <a:rPr lang="hr-H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Preuzimanje, instalacija, sučelje programa, osnovne postavke  	- rad u interaktivnom sučelju (IDLE)</a:t>
            </a:r>
          </a:p>
          <a:p>
            <a:r>
              <a:rPr lang="hr-H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 u editoru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r>
              <a:rPr lang="hr-HR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5. razred</a:t>
            </a:r>
            <a:endParaRPr lang="hr-HR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Naredbe upisa i ispisa podataka	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r-H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Osnovne matematičke operacije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r>
              <a:rPr lang="hr-HR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6. razred</a:t>
            </a:r>
            <a:endParaRPr lang="hr-HR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Naredba grananja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 s decimalnim brojevima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r-HR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Petlja bez logičkog uvjeta – For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hr-H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4507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chemeClr val="tx2"/>
                </a:solidFill>
              </a:rPr>
              <a:t>Naredba za  ispis podataka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1680721" y="596473"/>
            <a:ext cx="5902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Print</a:t>
            </a:r>
            <a:r>
              <a:rPr lang="hr-HR" sz="2400" dirty="0"/>
              <a:t> () -  spajanje </a:t>
            </a:r>
            <a:r>
              <a:rPr lang="hr-HR" sz="2400" dirty="0" err="1"/>
              <a:t>stringova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870" y="1978462"/>
            <a:ext cx="5519647" cy="7315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870" y="3357663"/>
            <a:ext cx="6148250" cy="7315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934" y="5300462"/>
            <a:ext cx="8734044" cy="7040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TekstniOkvir 6"/>
          <p:cNvSpPr txBox="1"/>
          <p:nvPr/>
        </p:nvSpPr>
        <p:spPr>
          <a:xfrm>
            <a:off x="222524" y="1287467"/>
            <a:ext cx="2108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Zbrajanje - '+' 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222524" y="4736864"/>
            <a:ext cx="3127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Multipliciranje – '*'</a:t>
            </a:r>
          </a:p>
        </p:txBody>
      </p:sp>
    </p:spTree>
    <p:extLst>
      <p:ext uri="{BB962C8B-B14F-4D97-AF65-F5344CB8AC3E}">
        <p14:creationId xmlns:p14="http://schemas.microsoft.com/office/powerpoint/2010/main" val="25431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chemeClr val="tx2"/>
                </a:solidFill>
              </a:rPr>
              <a:t>Naredba za  ispis podataka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765686" y="755851"/>
            <a:ext cx="8298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Print</a:t>
            </a:r>
            <a:r>
              <a:rPr lang="hr-HR" sz="2400" dirty="0"/>
              <a:t> () -  tekst, nepoznanica, matematička operacija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985" y="3206196"/>
            <a:ext cx="2231760" cy="914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986" y="1733207"/>
            <a:ext cx="2886761" cy="7040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5123" y="1733207"/>
            <a:ext cx="2996886" cy="7040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15123" y="3258365"/>
            <a:ext cx="3400228" cy="7040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6985" y="4889496"/>
            <a:ext cx="2850702" cy="7040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15122" y="4679184"/>
            <a:ext cx="4100052" cy="914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0490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Naredba za unos podataka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210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Varijable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Varijabla</a:t>
            </a:r>
            <a:r>
              <a:rPr lang="hr-HR" dirty="0"/>
              <a:t> - dio memorije u kojem se čuva neki podatak</a:t>
            </a:r>
          </a:p>
          <a:p>
            <a:pPr marL="0" indent="0">
              <a:buNone/>
            </a:pPr>
            <a:r>
              <a:rPr lang="hr-HR" dirty="0"/>
              <a:t>	         -ime kojemu je pridružena neka vrijednost</a:t>
            </a:r>
          </a:p>
          <a:p>
            <a:r>
              <a:rPr lang="hr-HR" dirty="0"/>
              <a:t>Znak (=) je znak pridruživanja</a:t>
            </a:r>
          </a:p>
          <a:p>
            <a:r>
              <a:rPr lang="hr-HR" dirty="0"/>
              <a:t>Sastoji se od slova, znamenki i spuštenih crta (_), ali ne smije početi znamenkom</a:t>
            </a:r>
          </a:p>
          <a:p>
            <a:r>
              <a:rPr lang="hr-HR" dirty="0"/>
              <a:t>Nije preporučljivo koristiti hrvatske dijakritičke znakove (</a:t>
            </a:r>
            <a:r>
              <a:rPr lang="hr-HR" dirty="0" err="1"/>
              <a:t>čćžšđ</a:t>
            </a:r>
            <a:r>
              <a:rPr lang="hr-HR" dirty="0"/>
              <a:t>)</a:t>
            </a:r>
          </a:p>
          <a:p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2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298304" y="173557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chemeClr val="tx2"/>
                </a:solidFill>
              </a:rPr>
              <a:t>Naredba za unos podataka 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765686" y="755851"/>
            <a:ext cx="8298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Input</a:t>
            </a:r>
            <a:r>
              <a:rPr lang="hr-HR" sz="2400" dirty="0"/>
              <a:t>() – unos podataka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437" y="2049050"/>
            <a:ext cx="2326142" cy="12801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437" y="4385325"/>
            <a:ext cx="4256924" cy="12801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TekstniOkvir 11"/>
          <p:cNvSpPr txBox="1"/>
          <p:nvPr/>
        </p:nvSpPr>
        <p:spPr>
          <a:xfrm>
            <a:off x="5582925" y="2133663"/>
            <a:ext cx="3367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Upotreba naredbe </a:t>
            </a:r>
            <a:r>
              <a:rPr lang="hr-HR" sz="2400" b="1" dirty="0">
                <a:solidFill>
                  <a:srgbClr val="7030A0"/>
                </a:solidFill>
              </a:rPr>
              <a:t>Input</a:t>
            </a:r>
            <a:r>
              <a:rPr lang="hr-HR" sz="2400" dirty="0"/>
              <a:t> </a:t>
            </a:r>
            <a:r>
              <a:rPr lang="hr-HR" sz="2400" b="1" dirty="0"/>
              <a:t>bez</a:t>
            </a:r>
            <a:r>
              <a:rPr lang="hr-HR" sz="2400" dirty="0"/>
              <a:t> tekstualne upute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5664715" y="4609906"/>
            <a:ext cx="3285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Upotreba naredbe </a:t>
            </a:r>
            <a:r>
              <a:rPr lang="hr-HR" sz="2400" b="1" dirty="0">
                <a:solidFill>
                  <a:srgbClr val="7030A0"/>
                </a:solidFill>
              </a:rPr>
              <a:t>Input</a:t>
            </a:r>
            <a:r>
              <a:rPr lang="hr-HR" sz="2400" dirty="0"/>
              <a:t> </a:t>
            </a:r>
            <a:r>
              <a:rPr lang="hr-HR" sz="2400" b="1" dirty="0"/>
              <a:t>sa</a:t>
            </a:r>
            <a:r>
              <a:rPr lang="hr-HR" sz="2400" dirty="0"/>
              <a:t> tekstualnom uputom</a:t>
            </a:r>
          </a:p>
        </p:txBody>
      </p:sp>
      <p:cxnSp>
        <p:nvCxnSpPr>
          <p:cNvPr id="16" name="Ravni poveznik 15"/>
          <p:cNvCxnSpPr/>
          <p:nvPr/>
        </p:nvCxnSpPr>
        <p:spPr>
          <a:xfrm>
            <a:off x="183802" y="3906981"/>
            <a:ext cx="876623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13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chemeClr val="tx2"/>
                </a:solidFill>
              </a:rPr>
              <a:t>Naredba unos podataka 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765686" y="755851"/>
            <a:ext cx="8298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Input</a:t>
            </a:r>
            <a:r>
              <a:rPr lang="hr-HR" sz="2400" dirty="0"/>
              <a:t>() – unos brojeva – cijeli brojevi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5582925" y="2082713"/>
            <a:ext cx="3367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Uočimo što se desilo kod ispisa!</a:t>
            </a:r>
          </a:p>
        </p:txBody>
      </p:sp>
      <p:cxnSp>
        <p:nvCxnSpPr>
          <p:cNvPr id="16" name="Ravni poveznik 15"/>
          <p:cNvCxnSpPr/>
          <p:nvPr/>
        </p:nvCxnSpPr>
        <p:spPr>
          <a:xfrm>
            <a:off x="183802" y="3906981"/>
            <a:ext cx="876623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843" y="1922168"/>
            <a:ext cx="4541518" cy="12801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802" y="4654696"/>
            <a:ext cx="5506230" cy="12801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" name="TekstniOkvir 12"/>
          <p:cNvSpPr txBox="1"/>
          <p:nvPr/>
        </p:nvSpPr>
        <p:spPr>
          <a:xfrm>
            <a:off x="6117384" y="4694611"/>
            <a:ext cx="3229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Upisani podatak je </a:t>
            </a:r>
            <a:r>
              <a:rPr lang="hr-HR" sz="2400" b="1" dirty="0" err="1"/>
              <a:t>string</a:t>
            </a:r>
            <a:r>
              <a:rPr lang="hr-HR" sz="2400" dirty="0"/>
              <a:t>, naredbom </a:t>
            </a:r>
            <a:r>
              <a:rPr lang="hr-HR" sz="2400" b="1" dirty="0" err="1">
                <a:solidFill>
                  <a:srgbClr val="7030A0"/>
                </a:solidFill>
              </a:rPr>
              <a:t>int</a:t>
            </a:r>
            <a:r>
              <a:rPr lang="hr-HR" sz="2400" dirty="0"/>
              <a:t> pretvaramo ga u broj.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969354" y="6134782"/>
            <a:ext cx="718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Naredbom </a:t>
            </a:r>
            <a:r>
              <a:rPr lang="hr-HR" sz="2400" b="1" dirty="0" err="1">
                <a:solidFill>
                  <a:srgbClr val="7030A0"/>
                </a:solidFill>
              </a:rPr>
              <a:t>int</a:t>
            </a:r>
            <a:r>
              <a:rPr lang="hr-HR" sz="2400" b="1" dirty="0">
                <a:solidFill>
                  <a:srgbClr val="7030A0"/>
                </a:solidFill>
              </a:rPr>
              <a:t> </a:t>
            </a:r>
            <a:r>
              <a:rPr lang="hr-HR" sz="2400" dirty="0"/>
              <a:t>pretvara upisani </a:t>
            </a:r>
            <a:r>
              <a:rPr lang="hr-HR" sz="2400" b="1" i="1" dirty="0" err="1"/>
              <a:t>string</a:t>
            </a:r>
            <a:r>
              <a:rPr lang="hr-HR" sz="2400" dirty="0"/>
              <a:t> u cijeli broj.</a:t>
            </a:r>
          </a:p>
        </p:txBody>
      </p:sp>
    </p:spTree>
    <p:extLst>
      <p:ext uri="{BB962C8B-B14F-4D97-AF65-F5344CB8AC3E}">
        <p14:creationId xmlns:p14="http://schemas.microsoft.com/office/powerpoint/2010/main" val="416702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rgbClr val="7030A0"/>
                </a:solidFill>
              </a:rPr>
              <a:t> </a:t>
            </a:r>
            <a:r>
              <a:rPr lang="hr-HR" sz="2400" b="1" spc="300" dirty="0">
                <a:solidFill>
                  <a:schemeClr val="tx2"/>
                </a:solidFill>
              </a:rPr>
              <a:t>Naredba unos podataka 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765686" y="755851"/>
            <a:ext cx="8298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Input</a:t>
            </a:r>
            <a:r>
              <a:rPr lang="hr-HR" sz="2400" dirty="0"/>
              <a:t>() – unos </a:t>
            </a:r>
            <a:r>
              <a:rPr lang="hr-HR" sz="2400" u="sng" dirty="0"/>
              <a:t>decimalnih</a:t>
            </a:r>
            <a:r>
              <a:rPr lang="hr-HR" sz="2400" dirty="0"/>
              <a:t> brojeva</a:t>
            </a:r>
            <a:endParaRPr lang="hr-HR" sz="2400" u="sng" dirty="0">
              <a:solidFill>
                <a:srgbClr val="FF0000"/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987361" y="5803743"/>
            <a:ext cx="718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Naredbom </a:t>
            </a:r>
            <a:r>
              <a:rPr lang="hr-HR" sz="2400" b="1" dirty="0" err="1">
                <a:solidFill>
                  <a:srgbClr val="7030A0"/>
                </a:solidFill>
              </a:rPr>
              <a:t>float</a:t>
            </a:r>
            <a:r>
              <a:rPr lang="hr-HR" sz="2400" b="1" dirty="0">
                <a:solidFill>
                  <a:srgbClr val="7030A0"/>
                </a:solidFill>
              </a:rPr>
              <a:t> </a:t>
            </a:r>
            <a:r>
              <a:rPr lang="hr-HR" sz="2400" dirty="0"/>
              <a:t>pretvara upisani </a:t>
            </a:r>
            <a:r>
              <a:rPr lang="hr-HR" sz="2400" b="1" i="1" dirty="0" err="1"/>
              <a:t>string</a:t>
            </a:r>
            <a:r>
              <a:rPr lang="hr-HR" sz="2400" dirty="0"/>
              <a:t> u decimalni broj.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597" y="1845328"/>
            <a:ext cx="7024916" cy="18288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11" name="Ravni poveznik 10"/>
          <p:cNvCxnSpPr/>
          <p:nvPr/>
        </p:nvCxnSpPr>
        <p:spPr>
          <a:xfrm>
            <a:off x="197656" y="4419599"/>
            <a:ext cx="876623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11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/>
          <p:cNvSpPr txBox="1"/>
          <p:nvPr/>
        </p:nvSpPr>
        <p:spPr>
          <a:xfrm>
            <a:off x="5585361" y="1663562"/>
            <a:ext cx="3204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Pisanje programa započinjemo</a:t>
            </a:r>
          </a:p>
          <a:p>
            <a:r>
              <a:rPr lang="hr-HR" sz="2400" b="1" i="1" dirty="0"/>
              <a:t>File </a:t>
            </a:r>
            <a:r>
              <a:rPr lang="hr-HR" sz="2400" b="1" i="1" dirty="0">
                <a:sym typeface="Wingdings" panose="05000000000000000000" pitchFamily="2" charset="2"/>
              </a:rPr>
              <a:t> New File </a:t>
            </a:r>
            <a:endParaRPr lang="hr-HR" sz="2400" b="1" i="1" dirty="0"/>
          </a:p>
        </p:txBody>
      </p:sp>
      <p:sp>
        <p:nvSpPr>
          <p:cNvPr id="2" name="TekstniOkvir 1"/>
          <p:cNvSpPr txBox="1"/>
          <p:nvPr/>
        </p:nvSpPr>
        <p:spPr>
          <a:xfrm>
            <a:off x="1298304" y="264564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chemeClr val="tx2"/>
                </a:solidFill>
              </a:rPr>
              <a:t>Izrada programa</a:t>
            </a:r>
          </a:p>
        </p:txBody>
      </p:sp>
      <p:cxnSp>
        <p:nvCxnSpPr>
          <p:cNvPr id="7" name="Ravni poveznik sa strelicom 6"/>
          <p:cNvCxnSpPr/>
          <p:nvPr/>
        </p:nvCxnSpPr>
        <p:spPr>
          <a:xfrm flipH="1">
            <a:off x="3034146" y="1704109"/>
            <a:ext cx="9836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/>
          <a:srcRect l="23621" t="25492" r="47204" b="16727"/>
          <a:stretch/>
        </p:blipFill>
        <p:spPr>
          <a:xfrm>
            <a:off x="394266" y="874842"/>
            <a:ext cx="4892109" cy="5449758"/>
          </a:xfrm>
          <a:prstGeom prst="rect">
            <a:avLst/>
          </a:prstGeom>
        </p:spPr>
      </p:pic>
      <p:grpSp>
        <p:nvGrpSpPr>
          <p:cNvPr id="12" name="Grupa 11"/>
          <p:cNvGrpSpPr/>
          <p:nvPr/>
        </p:nvGrpSpPr>
        <p:grpSpPr>
          <a:xfrm>
            <a:off x="2237056" y="1287642"/>
            <a:ext cx="6552381" cy="5409524"/>
            <a:chOff x="2848913" y="1129021"/>
            <a:chExt cx="6552381" cy="5409524"/>
          </a:xfrm>
        </p:grpSpPr>
        <p:pic>
          <p:nvPicPr>
            <p:cNvPr id="8" name="Slika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8913" y="1129021"/>
              <a:ext cx="6552381" cy="54095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kstniOkvir 9"/>
            <p:cNvSpPr txBox="1"/>
            <p:nvPr/>
          </p:nvSpPr>
          <p:spPr>
            <a:xfrm>
              <a:off x="3034146" y="3000029"/>
              <a:ext cx="5497614" cy="830997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hr-HR" sz="2400" dirty="0"/>
                <a:t>Otvara se prozor </a:t>
              </a:r>
              <a:r>
                <a:rPr lang="hr-HR" sz="2400" b="1" i="1" dirty="0" err="1"/>
                <a:t>Python</a:t>
              </a:r>
              <a:r>
                <a:rPr lang="hr-HR" sz="2400" dirty="0"/>
                <a:t> </a:t>
              </a:r>
              <a:r>
                <a:rPr lang="hr-HR" sz="2400" b="1" dirty="0"/>
                <a:t>editora</a:t>
              </a:r>
              <a:r>
                <a:rPr lang="hr-HR" sz="2400" dirty="0"/>
                <a:t> gdje započinjemo s pisanjem programskog koda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317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>
                <a:solidFill>
                  <a:schemeClr val="tx2"/>
                </a:solidFill>
              </a:rPr>
              <a:t>Izrada programa – prvi program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print"/>
          <a:srcRect l="20087" t="21253" r="28408" b="18746"/>
          <a:stretch/>
        </p:blipFill>
        <p:spPr>
          <a:xfrm>
            <a:off x="258267" y="787075"/>
            <a:ext cx="8852400" cy="580072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2544" y="2613897"/>
            <a:ext cx="2140427" cy="1426952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49314" y="3868235"/>
            <a:ext cx="3019477" cy="208197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print"/>
          <a:srcRect t="1" r="23253" b="20466"/>
          <a:stretch/>
        </p:blipFill>
        <p:spPr>
          <a:xfrm>
            <a:off x="258267" y="1015910"/>
            <a:ext cx="8852400" cy="516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4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rada radionice -  </a:t>
            </a:r>
            <a:r>
              <a:rPr lang="hr-HR" sz="36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br>
              <a:rPr lang="hr-HR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r>
              <a:rPr lang="hr-HR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7. razred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/>
              <a:t>Uporaba naredbe za petlju s logičkim uvjetom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/>
              <a:t>Koordinatna grafika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/>
              <a:t>Crtanje ravnih linija i pravokutnika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/>
              <a:t>Crtanje kružnice</a:t>
            </a:r>
            <a:endParaRPr lang="hr-HR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r>
              <a:rPr lang="hr-HR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8. razred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/>
              <a:t>Potprogrami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/>
              <a:t>Primjena programiranja u nastavi matematike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/>
              <a:t>Primjena programiranja u fizici i kemiji</a:t>
            </a:r>
            <a:endParaRPr lang="hr-HR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hr-H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0119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2564718" y="1259462"/>
            <a:ext cx="3893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/>
              <a:t>www.python.org/downloads/</a:t>
            </a:r>
          </a:p>
        </p:txBody>
      </p:sp>
      <p:sp>
        <p:nvSpPr>
          <p:cNvPr id="8" name="Naslov 7">
            <a:extLst>
              <a:ext uri="{FF2B5EF4-FFF2-40B4-BE49-F238E27FC236}">
                <a16:creationId xmlns:a16="http://schemas.microsoft.com/office/drawing/2014/main" id="{B9655667-793C-45E4-91A4-3124BB11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4336"/>
          </a:xfrm>
        </p:spPr>
        <p:txBody>
          <a:bodyPr>
            <a:normAutofit/>
          </a:bodyPr>
          <a:lstStyle/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Instalacija programa</a:t>
            </a:r>
          </a:p>
        </p:txBody>
      </p:sp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id="{FC791767-160A-4F72-B1C6-3A3D6F035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tretch/>
        </p:blipFill>
        <p:spPr>
          <a:xfrm>
            <a:off x="702255" y="1825625"/>
            <a:ext cx="77394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206425" y="1084932"/>
            <a:ext cx="89375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100" dirty="0">
                <a:solidFill>
                  <a:srgbClr val="FF0000"/>
                </a:solidFill>
              </a:rPr>
              <a:t>Start </a:t>
            </a:r>
            <a:r>
              <a:rPr lang="hr-HR" sz="2100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hr-HR" sz="2100" i="1" dirty="0">
                <a:solidFill>
                  <a:schemeClr val="bg2">
                    <a:lumMod val="50000"/>
                  </a:schemeClr>
                </a:solidFill>
              </a:rPr>
              <a:t>Start</a:t>
            </a:r>
            <a:r>
              <a:rPr lang="hr-HR" sz="2100" dirty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hr-HR" sz="2100" dirty="0">
                <a:solidFill>
                  <a:srgbClr val="FF0000"/>
                </a:solidFill>
                <a:sym typeface="Wingdings" panose="05000000000000000000" pitchFamily="2" charset="2"/>
              </a:rPr>
              <a:t> Svi programi </a:t>
            </a:r>
            <a:r>
              <a:rPr lang="hr-HR" sz="21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hr-HR" sz="2100" i="1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All </a:t>
            </a:r>
            <a:r>
              <a:rPr lang="hr-HR" sz="2100" i="1" dirty="0" err="1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Programs</a:t>
            </a:r>
            <a:r>
              <a:rPr lang="hr-HR" sz="21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) </a:t>
            </a:r>
            <a:r>
              <a:rPr lang="hr-HR" sz="21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hr-HR" sz="2100" dirty="0" err="1">
                <a:solidFill>
                  <a:srgbClr val="FF0000"/>
                </a:solidFill>
                <a:sym typeface="Wingdings" panose="05000000000000000000" pitchFamily="2" charset="2"/>
              </a:rPr>
              <a:t>Python</a:t>
            </a:r>
            <a:r>
              <a:rPr lang="hr-HR" sz="2100" dirty="0">
                <a:solidFill>
                  <a:srgbClr val="FF0000"/>
                </a:solidFill>
                <a:sym typeface="Wingdings" panose="05000000000000000000" pitchFamily="2" charset="2"/>
              </a:rPr>
              <a:t> 3.6 IDLE </a:t>
            </a:r>
            <a:r>
              <a:rPr lang="hr-HR" sz="21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hr-HR" sz="2100" dirty="0" err="1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Python</a:t>
            </a:r>
            <a:r>
              <a:rPr lang="hr-HR" sz="21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 GUI)</a:t>
            </a:r>
            <a:endParaRPr lang="hr-HR" sz="2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1494419" y="357875"/>
            <a:ext cx="6150080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Python</a:t>
            </a:r>
            <a:r>
              <a:rPr lang="hr-HR" sz="2400" b="1" dirty="0"/>
              <a:t> 3.6.3 </a:t>
            </a:r>
            <a:r>
              <a:rPr lang="hr-HR" sz="2400" b="1" dirty="0" err="1"/>
              <a:t>Shell</a:t>
            </a:r>
            <a:r>
              <a:rPr lang="hr-HR" sz="2400" b="1" dirty="0"/>
              <a:t> </a:t>
            </a:r>
            <a:r>
              <a:rPr lang="hr-HR" sz="2400" dirty="0"/>
              <a:t>– </a:t>
            </a:r>
            <a:r>
              <a:rPr lang="hr-HR" sz="2800" dirty="0">
                <a:solidFill>
                  <a:srgbClr val="002060"/>
                </a:solidFill>
              </a:rPr>
              <a:t>interaktivno sučelje </a:t>
            </a:r>
            <a:endParaRPr lang="hr-HR" sz="2400" dirty="0">
              <a:solidFill>
                <a:srgbClr val="002060"/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2039119" y="1648916"/>
            <a:ext cx="5060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solidFill>
                  <a:srgbClr val="002060"/>
                </a:solidFill>
              </a:rPr>
              <a:t>IDLE </a:t>
            </a:r>
            <a:r>
              <a:rPr lang="hr-HR" sz="1600" dirty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hr-HR" sz="2000" dirty="0">
                <a:solidFill>
                  <a:srgbClr val="002060"/>
                </a:solidFill>
              </a:rPr>
              <a:t> (</a:t>
            </a:r>
            <a:r>
              <a:rPr lang="hr-HR" sz="2000" b="1" dirty="0" err="1">
                <a:solidFill>
                  <a:srgbClr val="002060"/>
                </a:solidFill>
              </a:rPr>
              <a:t>I</a:t>
            </a:r>
            <a:r>
              <a:rPr lang="hr-HR" sz="2000" dirty="0" err="1">
                <a:solidFill>
                  <a:srgbClr val="002060"/>
                </a:solidFill>
              </a:rPr>
              <a:t>ntegrated</a:t>
            </a:r>
            <a:r>
              <a:rPr lang="hr-HR" sz="2000" dirty="0">
                <a:solidFill>
                  <a:srgbClr val="002060"/>
                </a:solidFill>
              </a:rPr>
              <a:t> </a:t>
            </a:r>
            <a:r>
              <a:rPr lang="hr-HR" sz="2000" b="1" dirty="0" err="1">
                <a:solidFill>
                  <a:srgbClr val="002060"/>
                </a:solidFill>
              </a:rPr>
              <a:t>D</a:t>
            </a:r>
            <a:r>
              <a:rPr lang="hr-HR" sz="2000" dirty="0" err="1">
                <a:solidFill>
                  <a:srgbClr val="002060"/>
                </a:solidFill>
              </a:rPr>
              <a:t>eve</a:t>
            </a:r>
            <a:r>
              <a:rPr lang="hr-HR" sz="2000" b="1" dirty="0" err="1">
                <a:solidFill>
                  <a:srgbClr val="002060"/>
                </a:solidFill>
              </a:rPr>
              <a:t>L</a:t>
            </a:r>
            <a:r>
              <a:rPr lang="hr-HR" sz="2000" dirty="0" err="1">
                <a:solidFill>
                  <a:srgbClr val="002060"/>
                </a:solidFill>
              </a:rPr>
              <a:t>opment</a:t>
            </a:r>
            <a:r>
              <a:rPr lang="hr-HR" sz="2000" dirty="0">
                <a:solidFill>
                  <a:srgbClr val="002060"/>
                </a:solidFill>
              </a:rPr>
              <a:t> </a:t>
            </a:r>
            <a:r>
              <a:rPr lang="hr-HR" sz="2000" b="1" dirty="0" err="1">
                <a:solidFill>
                  <a:srgbClr val="002060"/>
                </a:solidFill>
              </a:rPr>
              <a:t>E</a:t>
            </a:r>
            <a:r>
              <a:rPr lang="hr-HR" sz="2000" dirty="0" err="1">
                <a:solidFill>
                  <a:srgbClr val="002060"/>
                </a:solidFill>
              </a:rPr>
              <a:t>nviroment</a:t>
            </a:r>
            <a:r>
              <a:rPr lang="hr-HR" sz="2000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/>
          <a:srcRect t="60101" r="79449"/>
          <a:stretch/>
        </p:blipFill>
        <p:spPr>
          <a:xfrm>
            <a:off x="2911930" y="2252863"/>
            <a:ext cx="3759458" cy="410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8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749954" y="3778240"/>
            <a:ext cx="376063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Podešavanje: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FF0000"/>
                </a:solidFill>
              </a:rPr>
              <a:t>Vrste slova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FF0000"/>
                </a:solidFill>
              </a:rPr>
              <a:t>Veličine slova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FF0000"/>
                </a:solidFill>
              </a:rPr>
              <a:t>Razmak između slova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FF0000"/>
                </a:solidFill>
              </a:rPr>
              <a:t>Podebljano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/>
          <a:srcRect l="25157" t="42223" r="57343" b="38518"/>
          <a:stretch/>
        </p:blipFill>
        <p:spPr>
          <a:xfrm>
            <a:off x="749954" y="1415494"/>
            <a:ext cx="3200400" cy="19812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/>
          <a:srcRect l="31372" t="41954" r="44813" b="5963"/>
          <a:stretch/>
        </p:blipFill>
        <p:spPr>
          <a:xfrm>
            <a:off x="4614753" y="1378968"/>
            <a:ext cx="3900597" cy="4798544"/>
          </a:xfrm>
          <a:prstGeom prst="rect">
            <a:avLst/>
          </a:prstGeom>
        </p:spPr>
      </p:pic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>
            <a:off x="320739" y="328600"/>
            <a:ext cx="7886700" cy="668822"/>
          </a:xfrm>
        </p:spPr>
        <p:txBody>
          <a:bodyPr>
            <a:normAutofit/>
          </a:bodyPr>
          <a:lstStyle/>
          <a:p>
            <a:r>
              <a:rPr lang="hr-HR" dirty="0"/>
              <a:t>Podešavanje fonta</a:t>
            </a:r>
          </a:p>
        </p:txBody>
      </p:sp>
    </p:spTree>
    <p:extLst>
      <p:ext uri="{BB962C8B-B14F-4D97-AF65-F5344CB8AC3E}">
        <p14:creationId xmlns:p14="http://schemas.microsoft.com/office/powerpoint/2010/main" val="307731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Interaktivno sučelje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tretch/>
        </p:blipFill>
        <p:spPr>
          <a:xfrm>
            <a:off x="704144" y="1825625"/>
            <a:ext cx="7735712" cy="4351338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2817845" y="3805953"/>
            <a:ext cx="213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Znak upita (</a:t>
            </a:r>
            <a:r>
              <a:rPr lang="hr-HR" dirty="0" err="1"/>
              <a:t>prompt</a:t>
            </a:r>
            <a:r>
              <a:rPr lang="hr-HR" dirty="0"/>
              <a:t>)</a:t>
            </a:r>
          </a:p>
        </p:txBody>
      </p:sp>
      <p:cxnSp>
        <p:nvCxnSpPr>
          <p:cNvPr id="8" name="Ravni poveznik sa strelicom 7"/>
          <p:cNvCxnSpPr/>
          <p:nvPr/>
        </p:nvCxnSpPr>
        <p:spPr>
          <a:xfrm flipH="1" flipV="1">
            <a:off x="1516224" y="2873828"/>
            <a:ext cx="1166327" cy="8490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96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083700" y="577954"/>
            <a:ext cx="720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spc="300" dirty="0">
                <a:solidFill>
                  <a:schemeClr val="accent1">
                    <a:lumMod val="50000"/>
                  </a:schemeClr>
                </a:solidFill>
              </a:rPr>
              <a:t>Tipovi podataka  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822935" y="1686475"/>
            <a:ext cx="78825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3200" b="1" dirty="0" err="1">
                <a:solidFill>
                  <a:srgbClr val="FF0000"/>
                </a:solidFill>
              </a:rPr>
              <a:t>int</a:t>
            </a:r>
            <a:r>
              <a:rPr lang="hr-HR" sz="3200" dirty="0">
                <a:solidFill>
                  <a:srgbClr val="FF0000"/>
                </a:solidFill>
              </a:rPr>
              <a:t> </a:t>
            </a:r>
            <a:r>
              <a:rPr lang="hr-HR" sz="3200" dirty="0"/>
              <a:t>– cijeli broj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3200" b="1" dirty="0" err="1">
                <a:solidFill>
                  <a:srgbClr val="FF0000"/>
                </a:solidFill>
              </a:rPr>
              <a:t>float</a:t>
            </a:r>
            <a:r>
              <a:rPr lang="hr-HR" sz="3200" dirty="0">
                <a:solidFill>
                  <a:srgbClr val="FF0000"/>
                </a:solidFill>
              </a:rPr>
              <a:t> </a:t>
            </a:r>
            <a:r>
              <a:rPr lang="hr-HR" sz="3200" dirty="0"/>
              <a:t>– broj s pomičnom točkom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3200" dirty="0"/>
              <a:t>	(decimalni broj)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3200" b="1" dirty="0">
                <a:solidFill>
                  <a:srgbClr val="FF0000"/>
                </a:solidFill>
              </a:rPr>
              <a:t>str</a:t>
            </a:r>
            <a:r>
              <a:rPr lang="hr-HR" sz="3200" dirty="0">
                <a:solidFill>
                  <a:srgbClr val="FF0000"/>
                </a:solidFill>
              </a:rPr>
              <a:t> </a:t>
            </a:r>
            <a:r>
              <a:rPr lang="hr-HR" sz="3200" dirty="0"/>
              <a:t>– niz znakova (</a:t>
            </a:r>
            <a:r>
              <a:rPr lang="hr-HR" sz="3200" i="1" dirty="0" err="1"/>
              <a:t>string</a:t>
            </a:r>
            <a:r>
              <a:rPr lang="hr-HR" sz="3200" dirty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3200" b="1" dirty="0" err="1">
                <a:solidFill>
                  <a:srgbClr val="FF0000"/>
                </a:solidFill>
              </a:rPr>
              <a:t>bool</a:t>
            </a:r>
            <a:r>
              <a:rPr lang="hr-HR" sz="3200" dirty="0">
                <a:solidFill>
                  <a:srgbClr val="FF0000"/>
                </a:solidFill>
              </a:rPr>
              <a:t> </a:t>
            </a:r>
            <a:r>
              <a:rPr lang="hr-HR" sz="3200" dirty="0"/>
              <a:t>– logički tip podatka</a:t>
            </a:r>
          </a:p>
        </p:txBody>
      </p:sp>
    </p:spTree>
    <p:extLst>
      <p:ext uri="{BB962C8B-B14F-4D97-AF65-F5344CB8AC3E}">
        <p14:creationId xmlns:p14="http://schemas.microsoft.com/office/powerpoint/2010/main" val="29562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Python</a:t>
            </a:r>
            <a:r>
              <a:rPr lang="hr-HR" dirty="0"/>
              <a:t> kao kalkulator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tretch/>
        </p:blipFill>
        <p:spPr>
          <a:xfrm>
            <a:off x="704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5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604</Words>
  <Application>Microsoft Office PowerPoint</Application>
  <PresentationFormat>Prikaz na zaslonu (4:3)</PresentationFormat>
  <Paragraphs>153</Paragraphs>
  <Slides>28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Symbol</vt:lpstr>
      <vt:lpstr>Tema sustava Office</vt:lpstr>
      <vt:lpstr>Programski jezik</vt:lpstr>
      <vt:lpstr>Plan rada -  Python </vt:lpstr>
      <vt:lpstr>Plan rada radionice -  Python </vt:lpstr>
      <vt:lpstr>Instalacija programa</vt:lpstr>
      <vt:lpstr>PowerPoint prezentacija</vt:lpstr>
      <vt:lpstr>Podešavanje fonta</vt:lpstr>
      <vt:lpstr>Interaktivno sučelje</vt:lpstr>
      <vt:lpstr>PowerPoint prezentacija</vt:lpstr>
      <vt:lpstr>Python kao kalkulator</vt:lpstr>
      <vt:lpstr>PowerPoint prezentacija</vt:lpstr>
      <vt:lpstr>PowerPoint prezentacija</vt:lpstr>
      <vt:lpstr>PowerPoint prezentacija</vt:lpstr>
      <vt:lpstr>Naredba za  ispis podataka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Naredba za unos podataka</vt:lpstr>
      <vt:lpstr>Varijable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bht.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Programski jezik</dc:title>
  <dc:creator>admin</dc:creator>
  <cp:lastModifiedBy>Ivanka Cvetko</cp:lastModifiedBy>
  <cp:revision>2</cp:revision>
  <dcterms:created xsi:type="dcterms:W3CDTF">2018-03-02T18:12:50Z</dcterms:created>
  <dcterms:modified xsi:type="dcterms:W3CDTF">2021-01-20T19:46:09Z</dcterms:modified>
</cp:coreProperties>
</file>