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5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1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4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27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7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1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40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3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5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5FCA-2796-4AA2-9B18-C16BA765F48F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B085-8325-470F-B8C5-E9A661639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61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ra\Downloads\S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4" y="260648"/>
            <a:ext cx="85125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3035861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VODE U ZAVIČAJU</a:t>
            </a:r>
            <a:endParaRPr lang="hr-HR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0131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B818BC"/>
                </a:solidFill>
              </a:rPr>
              <a:t>UČENICA: EMA SELJAN,3a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115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 ŽIVI SVIJET U JADRANSKOM MORU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 NJEMU ŽIVE </a:t>
            </a:r>
            <a:r>
              <a:rPr lang="hr-HR" sz="2000" b="1" dirty="0" smtClean="0"/>
              <a:t>ALGE,MNOGI PUŽEVI,ŠKOLJKAŠI,RAKOVI I RAZLIČITE VRSTE RIBA.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000" dirty="0" smtClean="0"/>
              <a:t>U MORSKIM PLIĆACIMA U KOJIMA RASTE </a:t>
            </a:r>
            <a:r>
              <a:rPr lang="hr-HR" sz="2000" b="1" dirty="0" smtClean="0"/>
              <a:t>ALGA MORSKA SALATA MORE JE ONEČIŠĆENO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000" dirty="0" smtClean="0"/>
              <a:t>JESTIVI ŠKOLJKAŠI SU: </a:t>
            </a:r>
            <a:r>
              <a:rPr lang="hr-HR" sz="2000" b="1" dirty="0" smtClean="0"/>
              <a:t>DAGNJE,KAMENICE I PRSTACI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000" dirty="0" smtClean="0"/>
              <a:t>U MRAČNIM ŠPILJAMA KRIJU SE </a:t>
            </a:r>
            <a:r>
              <a:rPr lang="hr-HR" sz="2000" b="1" dirty="0" smtClean="0"/>
              <a:t>HOBOTNICE</a:t>
            </a:r>
          </a:p>
          <a:p>
            <a:pPr>
              <a:buFont typeface="Wingdings" panose="05000000000000000000" pitchFamily="2" charset="2"/>
              <a:buChar char=""/>
            </a:pPr>
            <a:endParaRPr lang="hr-HR" sz="2000" b="1" dirty="0"/>
          </a:p>
          <a:p>
            <a:pPr>
              <a:buFont typeface="Wingdings" panose="05000000000000000000" pitchFamily="2" charset="2"/>
              <a:buChar char=""/>
            </a:pPr>
            <a:endParaRPr lang="hr-HR" sz="2000" b="1" dirty="0" smtClean="0"/>
          </a:p>
          <a:p>
            <a:pPr>
              <a:buFont typeface="Wingdings" panose="05000000000000000000" pitchFamily="2" charset="2"/>
              <a:buChar char=""/>
            </a:pPr>
            <a:endParaRPr lang="hr-HR" sz="2000" b="1" dirty="0"/>
          </a:p>
          <a:p>
            <a:pPr>
              <a:buFont typeface="Wingdings" panose="05000000000000000000" pitchFamily="2" charset="2"/>
              <a:buChar char=""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/>
              <a:t> 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        PRSTACI                                  DAGNJE                                 KAMENICE</a:t>
            </a:r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Lara\Downloads\prstaci-skolj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123144" cy="14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a\Downloads\DAGN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74233"/>
            <a:ext cx="2088232" cy="14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ra\Downloads\KAMEN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5"/>
            <a:ext cx="2317626" cy="14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numCol="1">
            <a:normAutofit/>
          </a:bodyPr>
          <a:lstStyle/>
          <a:p>
            <a:r>
              <a:rPr lang="hr-HR" sz="2000" dirty="0" smtClean="0"/>
              <a:t>U </a:t>
            </a:r>
            <a:r>
              <a:rPr lang="hr-HR" sz="2000" b="1" dirty="0" smtClean="0"/>
              <a:t>PLAVU</a:t>
            </a:r>
            <a:r>
              <a:rPr lang="hr-HR" sz="2000" dirty="0" smtClean="0"/>
              <a:t> RIBU UBRAJAMO  </a:t>
            </a:r>
            <a:r>
              <a:rPr lang="hr-HR" sz="2000" b="1" dirty="0" smtClean="0"/>
              <a:t>PAPALINE,SRDELE, SKUŠE</a:t>
            </a:r>
          </a:p>
          <a:p>
            <a:r>
              <a:rPr lang="hr-HR" sz="2000" dirty="0" smtClean="0"/>
              <a:t>U </a:t>
            </a:r>
            <a:r>
              <a:rPr lang="hr-HR" sz="2000" b="1" dirty="0" smtClean="0"/>
              <a:t>BIJELU </a:t>
            </a:r>
            <a:r>
              <a:rPr lang="hr-HR" sz="2000" dirty="0" smtClean="0"/>
              <a:t>RIBU UBRAJAMO </a:t>
            </a:r>
            <a:r>
              <a:rPr lang="hr-HR" sz="2000" b="1" dirty="0" smtClean="0"/>
              <a:t>ŠKARPINU, LUBIN,ZUBATAC ,LIST </a:t>
            </a:r>
            <a:r>
              <a:rPr lang="hr-HR" sz="2000" dirty="0" smtClean="0"/>
              <a:t>             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b="1" dirty="0" smtClean="0"/>
              <a:t>                    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SRDELE                                                     ŠKARPINA</a:t>
            </a:r>
          </a:p>
          <a:p>
            <a:pPr marL="0" indent="0">
              <a:buNone/>
            </a:pP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SKUŠE                                                        ZUBATAC</a:t>
            </a:r>
            <a:endParaRPr lang="hr-H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Lara\Downloads\SRD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83" y="22048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a\Downloads\Skuša u mo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83" y="4725144"/>
            <a:ext cx="26227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ra\Downloads\ŠKARP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ra\Downloads\ZUBAT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20" y="4759400"/>
            <a:ext cx="26193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5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GALEB</a:t>
            </a:r>
            <a:r>
              <a:rPr lang="hr-HR" sz="2000" dirty="0" smtClean="0"/>
              <a:t> KRUŽI NAD MOREM VREBAJUĆI SVOJ PLIJEN-RIBU</a:t>
            </a:r>
          </a:p>
          <a:p>
            <a:r>
              <a:rPr lang="hr-HR" sz="2000" dirty="0" smtClean="0"/>
              <a:t>U JADRANSKOM MORU ŽIVE 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DUPINI</a:t>
            </a:r>
            <a:r>
              <a:rPr lang="hr-HR" sz="2000" dirty="0" smtClean="0"/>
              <a:t> ILI BRZE PLISKAVICE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SREDOZEMNA MEDVJEDICA</a:t>
            </a:r>
            <a:r>
              <a:rPr lang="hr-HR" sz="2000" dirty="0" smtClean="0"/>
              <a:t>( morski čovik,adrijana) </a:t>
            </a:r>
            <a:r>
              <a:rPr lang="hr-HR" sz="2000" b="1" dirty="0" smtClean="0">
                <a:solidFill>
                  <a:srgbClr val="FF0000"/>
                </a:solidFill>
              </a:rPr>
              <a:t>zaštićena je kao velika rijetkost.</a:t>
            </a:r>
          </a:p>
          <a:p>
            <a:endParaRPr lang="hr-HR" sz="2000" b="1" dirty="0">
              <a:solidFill>
                <a:srgbClr val="FF0000"/>
              </a:solidFill>
            </a:endParaRPr>
          </a:p>
          <a:p>
            <a:endParaRPr lang="hr-HR" sz="2000" b="1" dirty="0" smtClean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FF0000"/>
              </a:solidFill>
            </a:endParaRPr>
          </a:p>
          <a:p>
            <a:endParaRPr lang="hr-HR" sz="2000" b="1" dirty="0" smtClean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                      </a:t>
            </a:r>
            <a:r>
              <a:rPr lang="hr-HR" sz="2000" b="1" dirty="0" smtClean="0">
                <a:solidFill>
                  <a:srgbClr val="7030A0"/>
                </a:solidFill>
              </a:rPr>
              <a:t>GALEB                                                            DUPIN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7030A0"/>
                </a:solidFill>
              </a:rPr>
              <a:t> </a:t>
            </a:r>
            <a:r>
              <a:rPr lang="hr-HR" sz="2000" b="1" dirty="0" smtClean="0">
                <a:solidFill>
                  <a:srgbClr val="7030A0"/>
                </a:solidFill>
              </a:rPr>
              <a:t>                                       SREDOZEMNA MEDVJEDICA</a:t>
            </a:r>
          </a:p>
        </p:txBody>
      </p:sp>
      <p:pic>
        <p:nvPicPr>
          <p:cNvPr id="4098" name="Picture 2" descr="C:\Users\Lara\Downloads\galeb-fotografije-seagull-photo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9426"/>
            <a:ext cx="3024336" cy="15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ra\Downloads\delfini571x241-e1431967398825-53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9707"/>
            <a:ext cx="3096344" cy="15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ra\Downloads\sred. medvj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52" y="4304222"/>
            <a:ext cx="3031232" cy="21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1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BILJNI SVIJET UZ MORE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RASTU BILJKE KOJE IMAJU TVRDO,KOŽNATO I VAZDAZELENO LIŠĆE.</a:t>
            </a:r>
          </a:p>
          <a:p>
            <a:r>
              <a:rPr lang="hr-HR" sz="2000" smtClean="0"/>
              <a:t>PROLJETNO POVRĆE SU </a:t>
            </a:r>
            <a:r>
              <a:rPr lang="hr-HR" sz="2000" b="1" smtClean="0"/>
              <a:t>ŠPAROGE</a:t>
            </a:r>
            <a:endParaRPr lang="hr-HR" sz="2000" b="1" dirty="0" smtClean="0"/>
          </a:p>
          <a:p>
            <a:r>
              <a:rPr lang="hr-HR" sz="2000" dirty="0" smtClean="0"/>
              <a:t>LJUDI UZGAJAJU </a:t>
            </a:r>
            <a:r>
              <a:rPr lang="hr-HR" sz="2000" b="1" dirty="0" smtClean="0"/>
              <a:t>MASLINE(</a:t>
            </a:r>
            <a:r>
              <a:rPr lang="hr-HR" sz="2000" dirty="0" smtClean="0"/>
              <a:t>ULJE) I </a:t>
            </a:r>
            <a:r>
              <a:rPr lang="hr-HR" sz="2000" b="1" dirty="0" smtClean="0"/>
              <a:t>SMOKVE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       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ŠPAROGE                                                       MASLINE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SMOKVE</a:t>
            </a:r>
            <a:endParaRPr lang="hr-HR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</a:t>
            </a:r>
          </a:p>
        </p:txBody>
      </p:sp>
      <p:pic>
        <p:nvPicPr>
          <p:cNvPr id="5122" name="Picture 2" descr="C:\Users\Lara\Downloads\ŠPARO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4" y="2348880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a\Downloads\MAS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096344" cy="16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ra\Downloads\smokv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9159"/>
            <a:ext cx="3096344" cy="17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9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 TEKUĆICE I ŽIVI SVIJET U NJIMA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 TEKUĆICE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r-HR" sz="2400" dirty="0" smtClean="0"/>
              <a:t>-teku površinom zemljišta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400" b="1" dirty="0" smtClean="0">
                <a:solidFill>
                  <a:srgbClr val="0070C0"/>
                </a:solidFill>
              </a:rPr>
              <a:t>POTOCI</a:t>
            </a:r>
            <a:r>
              <a:rPr lang="hr-HR" sz="2400" dirty="0" smtClean="0"/>
              <a:t> su najamanje tekućice,mogu presušiti ako dugo ne padne kiša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400" b="1" dirty="0" smtClean="0">
                <a:solidFill>
                  <a:srgbClr val="0070C0"/>
                </a:solidFill>
              </a:rPr>
              <a:t>RIJEKE</a:t>
            </a:r>
            <a:r>
              <a:rPr lang="hr-HR" sz="2400" dirty="0" smtClean="0"/>
              <a:t> su  najveće tekućice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400" dirty="0" smtClean="0"/>
              <a:t>Voda u tekućicama je </a:t>
            </a:r>
            <a:r>
              <a:rPr lang="hr-HR" sz="2400" b="1" dirty="0" smtClean="0"/>
              <a:t>slatka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hr-HR" sz="2400" b="1" dirty="0" smtClean="0">
                <a:solidFill>
                  <a:srgbClr val="0070C0"/>
                </a:solidFill>
              </a:rPr>
              <a:t>PONORNICE</a:t>
            </a:r>
            <a:r>
              <a:rPr lang="hr-HR" sz="2400" dirty="0" smtClean="0"/>
              <a:t>-rijeke koje dijelom teku po površini,a onda poniru u zemlju,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npr. rijeka GACKA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                      </a:t>
            </a:r>
            <a:r>
              <a:rPr lang="hr-HR" sz="2400" b="1" dirty="0" smtClean="0">
                <a:solidFill>
                  <a:srgbClr val="002060"/>
                </a:solidFill>
              </a:rPr>
              <a:t>  </a:t>
            </a:r>
            <a:r>
              <a:rPr lang="hr-HR" sz="2400" b="1" dirty="0" smtClean="0">
                <a:solidFill>
                  <a:srgbClr val="002060"/>
                </a:solidFill>
              </a:rPr>
              <a:t>POTOK                                                </a:t>
            </a:r>
            <a:r>
              <a:rPr lang="hr-HR" sz="2400" b="1" dirty="0" smtClean="0">
                <a:solidFill>
                  <a:srgbClr val="002060"/>
                </a:solidFill>
              </a:rPr>
              <a:t>             </a:t>
            </a:r>
            <a:r>
              <a:rPr lang="hr-HR" sz="2400" b="1" dirty="0" smtClean="0">
                <a:solidFill>
                  <a:srgbClr val="002060"/>
                </a:solidFill>
              </a:rPr>
              <a:t>RIJEKA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                                                          </a:t>
            </a:r>
            <a:endParaRPr lang="hr-HR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ara\Downloads\PO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3284984"/>
            <a:ext cx="3136974" cy="23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a\Downloads\RIJ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48" y="3307825"/>
            <a:ext cx="3075176" cy="23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2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 UZ VODE TEKUĆICE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UZ OBALU RASTU </a:t>
            </a:r>
            <a:r>
              <a:rPr lang="hr-HR" sz="2000" b="1" dirty="0" smtClean="0"/>
              <a:t>VRBA,TOPOLA I JOHA</a:t>
            </a:r>
          </a:p>
          <a:p>
            <a:pPr marL="0" indent="0">
              <a:buNone/>
            </a:pPr>
            <a:r>
              <a:rPr lang="hr-HR" sz="2000" b="1" dirty="0" smtClean="0"/>
              <a:t>       </a:t>
            </a:r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       VRBA                                                                                   JOHA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                                             </a:t>
            </a:r>
            <a:r>
              <a:rPr lang="hr-HR" sz="2000" b="1" dirty="0" smtClean="0">
                <a:solidFill>
                  <a:srgbClr val="002060"/>
                </a:solidFill>
              </a:rPr>
              <a:t>TOPOLA</a:t>
            </a:r>
            <a:r>
              <a:rPr lang="hr-HR" sz="2000" b="1" dirty="0" smtClean="0"/>
              <a:t>                                                    </a:t>
            </a:r>
            <a:endParaRPr lang="hr-HR" sz="2000" b="1" dirty="0"/>
          </a:p>
        </p:txBody>
      </p:sp>
      <p:pic>
        <p:nvPicPr>
          <p:cNvPr id="2052" name="Picture 4" descr="C:\Users\Lara\Downloads\vrba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448272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ra\Downloads\JO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71741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ra\Downloads\crna-topola-1-2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1905000" cy="30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8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 KOJE ŽIVE U VODAMA TEKUĆICAMA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VODI ŽIVE </a:t>
            </a:r>
            <a:r>
              <a:rPr lang="hr-HR" sz="2000" b="1" dirty="0" smtClean="0"/>
              <a:t>ALGE,KROCANJ I VODENA KUGA </a:t>
            </a:r>
          </a:p>
          <a:p>
            <a:endParaRPr lang="hr-HR" sz="2000" b="1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</a:t>
            </a:r>
            <a:r>
              <a:rPr lang="hr-HR" sz="2000" b="1" dirty="0" smtClean="0">
                <a:solidFill>
                  <a:srgbClr val="002060"/>
                </a:solidFill>
              </a:rPr>
              <a:t>ALGE                                                                                 KROCANJ</a:t>
            </a:r>
          </a:p>
          <a:p>
            <a:pPr marL="0" indent="0">
              <a:buNone/>
            </a:pPr>
            <a:endParaRPr lang="hr-HR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                   </a:t>
            </a:r>
            <a:r>
              <a:rPr lang="hr-HR" sz="2000" b="1" dirty="0" smtClean="0">
                <a:solidFill>
                  <a:srgbClr val="002060"/>
                </a:solidFill>
              </a:rPr>
              <a:t>VODENA  KUGA</a:t>
            </a:r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Lara\Downloads\alge - Google pretraživanje_files\al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3151"/>
            <a:ext cx="2448272" cy="20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a\Downloads\krocanj - Google pretraživanje_files\preu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23151"/>
            <a:ext cx="2476500" cy="20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ra\Pictures\akvarijsko-bilje-vodena-kuga-slika-89782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7"/>
            <a:ext cx="21145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1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ŽIVOTINJSKI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SVIJET VODA TEKUĆICA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039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NAJČEŠĆE ŽIVOTINJE SU </a:t>
            </a:r>
            <a:r>
              <a:rPr lang="hr-HR" sz="2000" b="1" dirty="0" smtClean="0"/>
              <a:t>RAKOVI I RIBE</a:t>
            </a:r>
          </a:p>
          <a:p>
            <a:r>
              <a:rPr lang="hr-HR" sz="2000" dirty="0" smtClean="0"/>
              <a:t>U </a:t>
            </a:r>
            <a:r>
              <a:rPr lang="hr-HR" sz="2000" b="1" dirty="0" smtClean="0"/>
              <a:t>HLADNIM BRZIM POTOCIMA </a:t>
            </a:r>
            <a:r>
              <a:rPr lang="hr-HR" sz="2000" dirty="0" smtClean="0"/>
              <a:t>ŽIVI </a:t>
            </a:r>
            <a:r>
              <a:rPr lang="hr-HR" sz="2000" b="1" dirty="0" smtClean="0"/>
              <a:t>PASTRVA</a:t>
            </a:r>
          </a:p>
          <a:p>
            <a:r>
              <a:rPr lang="hr-HR" sz="2000" dirty="0" smtClean="0"/>
              <a:t>U </a:t>
            </a:r>
            <a:r>
              <a:rPr lang="hr-HR" sz="2000" b="1" dirty="0" smtClean="0"/>
              <a:t>MIRNIM RIJEKAMA </a:t>
            </a:r>
            <a:r>
              <a:rPr lang="hr-HR" sz="2000" dirty="0" smtClean="0"/>
              <a:t>ŽIVE  </a:t>
            </a:r>
            <a:r>
              <a:rPr lang="hr-HR" sz="2000" b="1" dirty="0" smtClean="0"/>
              <a:t>ŠARAN,ŠTUKA,SOM 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ZAŠTIĆENA  ŽIVOTINJA – VIDRA</a:t>
            </a:r>
          </a:p>
          <a:p>
            <a:pPr marL="0" indent="0">
              <a:buNone/>
            </a:pPr>
            <a:r>
              <a:rPr lang="hr-HR" sz="2000" b="1" dirty="0" smtClean="0"/>
              <a:t>                                                                                                               PASTRVA</a:t>
            </a:r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ŠARAN                                          SOM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 </a:t>
            </a:r>
          </a:p>
          <a:p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2000" b="1" dirty="0" smtClean="0"/>
              <a:t>                                      ŠTUKA                                                           </a:t>
            </a:r>
            <a:r>
              <a:rPr lang="hr-HR" sz="2000" b="1" dirty="0" smtClean="0"/>
              <a:t>      </a:t>
            </a:r>
            <a:r>
              <a:rPr lang="hr-HR" sz="2000" b="1" dirty="0" smtClean="0">
                <a:solidFill>
                  <a:srgbClr val="FF0000"/>
                </a:solidFill>
              </a:rPr>
              <a:t>VIDRA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Lara\Pictures\pastr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8625"/>
            <a:ext cx="1944216" cy="14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ra\Downloads\sa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2588"/>
            <a:ext cx="2116059" cy="13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ra\Downloads\s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2588"/>
            <a:ext cx="2160240" cy="13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ra\Downloads\slatka vid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37" y="3429000"/>
            <a:ext cx="21945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ara\Downloads\ŠTU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5"/>
            <a:ext cx="291465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9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 STAJAĆICE I ŽIVI SVIJET U NJIMA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517232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VODE STAJAĆICE-</a:t>
            </a:r>
            <a:r>
              <a:rPr lang="hr-HR" sz="2000" dirty="0" smtClean="0"/>
              <a:t>miruju,ne otječu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LOKVE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I BARE </a:t>
            </a:r>
            <a:r>
              <a:rPr lang="hr-HR" sz="2000" dirty="0" smtClean="0"/>
              <a:t>redovito ili povremeno presušuju,voda je u njima slatka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MOČVARE</a:t>
            </a:r>
            <a:r>
              <a:rPr lang="hr-HR" sz="2000" dirty="0" smtClean="0"/>
              <a:t> ne presušuju,voda je slatka,ali može biti i slankasta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JEZERA </a:t>
            </a:r>
            <a:r>
              <a:rPr lang="hr-HR" sz="2000" dirty="0" smtClean="0"/>
              <a:t>mogu biti prirodna i umjetna,slatkovodna,ali i slana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BARA                                 MOČVARA                                   JEZERO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b="1" dirty="0" smtClean="0"/>
              <a:t>                       RIBNJAK</a:t>
            </a:r>
            <a:endParaRPr lang="hr-HR" sz="2000" b="1" dirty="0"/>
          </a:p>
        </p:txBody>
      </p:sp>
      <p:pic>
        <p:nvPicPr>
          <p:cNvPr id="5122" name="Picture 2" descr="C:\Users\Lara\Downloads\b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6" y="2924944"/>
            <a:ext cx="2157678" cy="1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a\Downloads\močv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3"/>
            <a:ext cx="2257425" cy="1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ra\Downloads\ribnj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92" y="5301208"/>
            <a:ext cx="3178224" cy="13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ra\Downloads\jez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0" y="2924943"/>
            <a:ext cx="2169418" cy="1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1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 UZ VODE STAJAĆICE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1195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UZ OBALU RASTU </a:t>
            </a:r>
            <a:r>
              <a:rPr lang="hr-HR" sz="2000" b="1" dirty="0" smtClean="0"/>
              <a:t>TRSKA,ROGOZ,MOČVARNA PERUNIKA</a:t>
            </a:r>
          </a:p>
          <a:p>
            <a:r>
              <a:rPr lang="hr-HR" sz="2000" dirty="0" smtClean="0"/>
              <a:t>NA POVRŠINI VODE PLIVAJU CVJETOVI I LISTOVI </a:t>
            </a:r>
            <a:r>
              <a:rPr lang="hr-HR" sz="2000" b="1" dirty="0" smtClean="0"/>
              <a:t>LOPOČA</a:t>
            </a:r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pPr marL="0" indent="0">
              <a:buNone/>
            </a:pPr>
            <a:r>
              <a:rPr lang="hr-HR" sz="2000" b="1" dirty="0" smtClean="0"/>
              <a:t>               TRSKA                                       ROGOZ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LOPOČ                                                                         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                                                                                                                PERUNIKA</a:t>
            </a:r>
            <a:endParaRPr lang="hr-HR" sz="2000" b="1" dirty="0"/>
          </a:p>
        </p:txBody>
      </p:sp>
      <p:pic>
        <p:nvPicPr>
          <p:cNvPr id="6146" name="Picture 2" descr="C:\Users\Lara\Downloads\lopoč-velika-by-Sa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7863"/>
            <a:ext cx="244184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ra\Downloads\PERU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1" y="2564904"/>
            <a:ext cx="2031107" cy="30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ra\Downloads\rogoz_(Typha_sp.)_2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ra\Downloads\TRS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1" y="198884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ŽIVOTINJSKI SVIJET VODA STAJAĆICA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1723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NAJPOZNATIJA </a:t>
            </a:r>
            <a:r>
              <a:rPr lang="hr-HR" sz="2000" dirty="0" smtClean="0"/>
              <a:t>ŽIVOTINJA JE </a:t>
            </a:r>
            <a:r>
              <a:rPr lang="hr-HR" sz="2000" b="1" dirty="0" smtClean="0"/>
              <a:t>ŽABA</a:t>
            </a:r>
            <a:endParaRPr lang="hr-HR" sz="2000" b="1" dirty="0" smtClean="0"/>
          </a:p>
          <a:p>
            <a:r>
              <a:rPr lang="hr-HR" sz="2000" dirty="0" smtClean="0"/>
              <a:t>OSTALE </a:t>
            </a:r>
            <a:r>
              <a:rPr lang="hr-HR" sz="2000" dirty="0" smtClean="0"/>
              <a:t>ŽIVOTINJE: </a:t>
            </a:r>
            <a:r>
              <a:rPr lang="hr-HR" sz="2000" b="1" dirty="0" smtClean="0"/>
              <a:t>PUŽ </a:t>
            </a:r>
            <a:r>
              <a:rPr lang="hr-HR" sz="2000" b="1" dirty="0" smtClean="0"/>
              <a:t>BARNJAK,ZMIJA BJELOUŠKA,ŠARAN,SOM,ŠTUKA</a:t>
            </a:r>
          </a:p>
          <a:p>
            <a:r>
              <a:rPr lang="hr-HR" sz="2000" dirty="0" smtClean="0"/>
              <a:t>PTICE </a:t>
            </a:r>
            <a:r>
              <a:rPr lang="hr-HR" sz="2000" dirty="0" smtClean="0"/>
              <a:t>MOČVARNICE SU </a:t>
            </a:r>
            <a:r>
              <a:rPr lang="hr-HR" sz="2000" b="1" dirty="0" smtClean="0"/>
              <a:t>DIVLJA </a:t>
            </a:r>
            <a:r>
              <a:rPr lang="hr-HR" sz="2000" b="1" dirty="0" smtClean="0"/>
              <a:t>PATKA,ČAPLJA I RODA</a:t>
            </a:r>
          </a:p>
          <a:p>
            <a:endParaRPr lang="hr-HR" sz="2000" b="1" dirty="0"/>
          </a:p>
          <a:p>
            <a:endParaRPr lang="hr-HR" sz="2000" b="1" dirty="0" smtClean="0"/>
          </a:p>
          <a:p>
            <a:endParaRPr lang="hr-HR" sz="2000" b="1" dirty="0"/>
          </a:p>
          <a:p>
            <a:endParaRPr lang="hr-HR" sz="2000" b="1" dirty="0" smtClean="0"/>
          </a:p>
          <a:p>
            <a:pPr marL="0" indent="0">
              <a:buNone/>
            </a:pPr>
            <a:r>
              <a:rPr lang="hr-HR" sz="1800" b="1" dirty="0" smtClean="0"/>
              <a:t>                  ŽABA                                    BJELOUŠKA                              PUŽ BARNJAK</a:t>
            </a:r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r>
              <a:rPr lang="hr-HR" sz="1800" b="1" dirty="0"/>
              <a:t> </a:t>
            </a:r>
            <a:r>
              <a:rPr lang="hr-HR" sz="1800" b="1" dirty="0" smtClean="0"/>
              <a:t>                   RODA                                      DIVLJA PATKA             ČAPLJA</a:t>
            </a:r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/>
          </a:p>
        </p:txBody>
      </p:sp>
      <p:pic>
        <p:nvPicPr>
          <p:cNvPr id="8194" name="Picture 2" descr="C:\Users\Lara\Downloads\Ž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9"/>
            <a:ext cx="2088232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ra\Downloads\BJELOUŠ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04" y="2420888"/>
            <a:ext cx="22340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ra\Downloads\R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2200"/>
            <a:ext cx="230425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ra\Downloads\ČAPL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39" y="4365104"/>
            <a:ext cx="1614123" cy="22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Lara\Downloads\DIVLJA PAT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04" y="4389080"/>
            <a:ext cx="22747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Lara\Downloads\PU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59" y="2410609"/>
            <a:ext cx="2375497" cy="13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4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JADRANSKO MORE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NJEGOVA </a:t>
            </a:r>
            <a:r>
              <a:rPr lang="hr-HR" sz="2000" b="1" dirty="0" smtClean="0">
                <a:solidFill>
                  <a:srgbClr val="002060"/>
                </a:solidFill>
              </a:rPr>
              <a:t>OBALA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/>
              <a:t>IMA MOGO </a:t>
            </a:r>
            <a:r>
              <a:rPr lang="hr-HR" sz="2000" b="1" dirty="0" smtClean="0">
                <a:solidFill>
                  <a:srgbClr val="002060"/>
                </a:solidFill>
              </a:rPr>
              <a:t>ZALJEVA,UVALA I POLUOTOKA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dirty="0" smtClean="0"/>
              <a:t>NA MORU JE VELIKI BROJ </a:t>
            </a:r>
            <a:r>
              <a:rPr lang="hr-HR" sz="2000" b="1" dirty="0" smtClean="0">
                <a:solidFill>
                  <a:srgbClr val="002060"/>
                </a:solidFill>
              </a:rPr>
              <a:t>OTOKA I OTOČIĆA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b="1" dirty="0" smtClean="0">
                <a:solidFill>
                  <a:srgbClr val="0070C0"/>
                </a:solidFill>
              </a:rPr>
              <a:t>OTOK</a:t>
            </a:r>
            <a:r>
              <a:rPr lang="hr-HR" sz="2000" b="1" dirty="0" smtClean="0"/>
              <a:t> </a:t>
            </a:r>
            <a:r>
              <a:rPr lang="hr-HR" sz="2000" dirty="0" smtClean="0"/>
              <a:t>JE DIO KOPNA OKRUŽEN SA SVIH STRANA MOREM(</a:t>
            </a:r>
            <a:r>
              <a:rPr lang="hr-HR" sz="2000" b="1" dirty="0" smtClean="0">
                <a:solidFill>
                  <a:srgbClr val="0070C0"/>
                </a:solidFill>
              </a:rPr>
              <a:t>KRK,CRES,RAB</a:t>
            </a:r>
            <a:r>
              <a:rPr lang="hr-HR" sz="2000" dirty="0" smtClean="0"/>
              <a:t>)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hr-HR" sz="2000" b="1" dirty="0" smtClean="0">
                <a:solidFill>
                  <a:srgbClr val="0070C0"/>
                </a:solidFill>
              </a:rPr>
              <a:t>POLUOTOK</a:t>
            </a:r>
            <a:r>
              <a:rPr lang="hr-HR" sz="2000" b="1" dirty="0" smtClean="0"/>
              <a:t> </a:t>
            </a:r>
            <a:r>
              <a:rPr lang="hr-HR" sz="2000" dirty="0" smtClean="0"/>
              <a:t>JE DIO KOPNA KOJI SE JEDNOM STRANOM DRŽI KOPNA,A OSTALE STRANE MU OKRUŽUJE MORE</a:t>
            </a:r>
            <a:r>
              <a:rPr lang="hr-HR" sz="2000" dirty="0" smtClean="0">
                <a:solidFill>
                  <a:srgbClr val="0070C0"/>
                </a:solidFill>
              </a:rPr>
              <a:t>( </a:t>
            </a:r>
            <a:r>
              <a:rPr lang="hr-HR" sz="2000" b="1" dirty="0" smtClean="0">
                <a:solidFill>
                  <a:srgbClr val="0070C0"/>
                </a:solidFill>
              </a:rPr>
              <a:t>ISTRA,PELJEŠAC</a:t>
            </a:r>
            <a:r>
              <a:rPr lang="hr-HR" sz="2000" dirty="0" smtClean="0"/>
              <a:t>)</a:t>
            </a:r>
            <a:endParaRPr lang="hr-HR" sz="2000" b="1" dirty="0"/>
          </a:p>
        </p:txBody>
      </p:sp>
      <p:pic>
        <p:nvPicPr>
          <p:cNvPr id="1026" name="Picture 2" descr="C:\Users\Lara\Downloads\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31236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a\Downloads\MOR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44767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1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409</Words>
  <Application>Microsoft Office PowerPoint</Application>
  <PresentationFormat>On-screen Show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VODE TEKUĆICE I ŽIVI SVIJET U NJIMA </vt:lpstr>
      <vt:lpstr>BILJKE UZ VODE TEKUĆICE</vt:lpstr>
      <vt:lpstr>BILJKE KOJE ŽIVE U VODAMA TEKUĆICAMA</vt:lpstr>
      <vt:lpstr>ŽIVOTINJSKI SVIJET VODA TEKUĆICA</vt:lpstr>
      <vt:lpstr>VODE STAJAĆICE I ŽIVI SVIJET U NJIMA</vt:lpstr>
      <vt:lpstr>BILJKE UZ VODE STAJAĆICE</vt:lpstr>
      <vt:lpstr>ŽIVOTINJSKI SVIJET VODA STAJAĆICA</vt:lpstr>
      <vt:lpstr>JADRANSKO MORE</vt:lpstr>
      <vt:lpstr> ŽIVI SVIJET U JADRANSKOM MORU</vt:lpstr>
      <vt:lpstr>RIBE</vt:lpstr>
      <vt:lpstr>PowerPoint Presentation</vt:lpstr>
      <vt:lpstr>BILJNI SVIJET UZ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U ZAVIČAJU</dc:title>
  <dc:creator>Lara</dc:creator>
  <cp:lastModifiedBy>Lara</cp:lastModifiedBy>
  <cp:revision>38</cp:revision>
  <dcterms:created xsi:type="dcterms:W3CDTF">2018-05-01T15:33:02Z</dcterms:created>
  <dcterms:modified xsi:type="dcterms:W3CDTF">2018-05-02T18:03:57Z</dcterms:modified>
</cp:coreProperties>
</file>