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0" r:id="rId2"/>
    <p:sldId id="273" r:id="rId3"/>
    <p:sldId id="280" r:id="rId4"/>
    <p:sldId id="265" r:id="rId5"/>
    <p:sldId id="274" r:id="rId6"/>
    <p:sldId id="275" r:id="rId7"/>
    <p:sldId id="261" r:id="rId8"/>
    <p:sldId id="276" r:id="rId9"/>
    <p:sldId id="277" r:id="rId10"/>
    <p:sldId id="263" r:id="rId11"/>
    <p:sldId id="279" r:id="rId12"/>
    <p:sldId id="266" r:id="rId13"/>
    <p:sldId id="256" r:id="rId14"/>
    <p:sldId id="278" r:id="rId15"/>
    <p:sldId id="267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322"/>
    <a:srgbClr val="F9A307"/>
    <a:srgbClr val="4AE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EE1EF-E3FB-44E8-B481-80957FE3FA44}" type="doc">
      <dgm:prSet loTypeId="urn:microsoft.com/office/officeart/2005/8/layout/orgChart1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06FD66C8-4D19-4D1C-A6FC-A9FB63062B73}">
      <dgm:prSet phldrT="[Tekst]" custT="1"/>
      <dgm:spPr/>
      <dgm:t>
        <a:bodyPr/>
        <a:lstStyle/>
        <a:p>
          <a:r>
            <a:rPr lang="hr-HR" sz="3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Prometne znakove dijelimo na:</a:t>
          </a:r>
          <a:endParaRPr lang="hr-HR" sz="3600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AB0DAC-EEDF-4F67-A67D-8924D13B4F3B}" type="parTrans" cxnId="{89334B57-A12F-4775-A56B-3CF41F5E2354}">
      <dgm:prSet/>
      <dgm:spPr/>
      <dgm:t>
        <a:bodyPr/>
        <a:lstStyle/>
        <a:p>
          <a:endParaRPr lang="hr-HR"/>
        </a:p>
      </dgm:t>
    </dgm:pt>
    <dgm:pt modelId="{83E27A2F-6755-4AD5-B2C0-27536EFC7FE2}" type="sibTrans" cxnId="{89334B57-A12F-4775-A56B-3CF41F5E2354}">
      <dgm:prSet/>
      <dgm:spPr/>
      <dgm:t>
        <a:bodyPr/>
        <a:lstStyle/>
        <a:p>
          <a:endParaRPr lang="hr-HR"/>
        </a:p>
      </dgm:t>
    </dgm:pt>
    <dgm:pt modelId="{29921DC1-8FD9-4F7C-B447-0BB5B851F768}">
      <dgm:prSet phldrT="[Tekst]"/>
      <dgm:spPr/>
      <dgm:t>
        <a:bodyPr/>
        <a:lstStyle/>
        <a:p>
          <a:r>
            <a:rPr lang="hr-H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Znakovi opasnosti</a:t>
          </a:r>
          <a:endParaRPr lang="hr-HR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E3551B-9FC1-4B02-B080-2ADA75CE076C}" type="parTrans" cxnId="{12413B02-176B-4DD5-BF95-5E9FB98ED381}">
      <dgm:prSet/>
      <dgm:spPr/>
      <dgm:t>
        <a:bodyPr/>
        <a:lstStyle/>
        <a:p>
          <a:endParaRPr lang="hr-HR"/>
        </a:p>
      </dgm:t>
    </dgm:pt>
    <dgm:pt modelId="{28F9FB0D-BD77-4DC9-8C82-2DC66D9DFBA9}" type="sibTrans" cxnId="{12413B02-176B-4DD5-BF95-5E9FB98ED381}">
      <dgm:prSet/>
      <dgm:spPr/>
      <dgm:t>
        <a:bodyPr/>
        <a:lstStyle/>
        <a:p>
          <a:endParaRPr lang="hr-HR"/>
        </a:p>
      </dgm:t>
    </dgm:pt>
    <dgm:pt modelId="{BECC55C5-AFE5-45BA-A75D-5A952CDC74F5}">
      <dgm:prSet phldrT="[Tekst]"/>
      <dgm:spPr/>
      <dgm:t>
        <a:bodyPr/>
        <a:lstStyle/>
        <a:p>
          <a:r>
            <a:rPr lang="hr-H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Znakovi izričitih naredbi</a:t>
          </a:r>
          <a:endParaRPr lang="hr-HR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CEF5A5-EC58-4D34-AB00-02AD894E9A00}" type="parTrans" cxnId="{031D6B76-DD68-4F54-AD7C-EC6D88A79D81}">
      <dgm:prSet/>
      <dgm:spPr/>
      <dgm:t>
        <a:bodyPr/>
        <a:lstStyle/>
        <a:p>
          <a:endParaRPr lang="hr-HR"/>
        </a:p>
      </dgm:t>
    </dgm:pt>
    <dgm:pt modelId="{BD746EF2-BE91-43D5-B8AB-72038D6C0DCA}" type="sibTrans" cxnId="{031D6B76-DD68-4F54-AD7C-EC6D88A79D81}">
      <dgm:prSet/>
      <dgm:spPr/>
      <dgm:t>
        <a:bodyPr/>
        <a:lstStyle/>
        <a:p>
          <a:endParaRPr lang="hr-HR"/>
        </a:p>
      </dgm:t>
    </dgm:pt>
    <dgm:pt modelId="{F99B0C4E-22A6-4E25-BE7D-2F8B14DF04B7}">
      <dgm:prSet phldrT="[Tekst]"/>
      <dgm:spPr/>
      <dgm:t>
        <a:bodyPr/>
        <a:lstStyle/>
        <a:p>
          <a:r>
            <a:rPr lang="hr-H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Znakovi obavijesti</a:t>
          </a:r>
          <a:endParaRPr lang="hr-HR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75953C-9638-4ACA-8817-52EDE34654EF}" type="parTrans" cxnId="{51288C1F-9429-4026-B724-A299FEF01174}">
      <dgm:prSet/>
      <dgm:spPr/>
      <dgm:t>
        <a:bodyPr/>
        <a:lstStyle/>
        <a:p>
          <a:endParaRPr lang="hr-HR"/>
        </a:p>
      </dgm:t>
    </dgm:pt>
    <dgm:pt modelId="{B7DF384C-801C-4C2D-91BC-F29D7A9EE729}" type="sibTrans" cxnId="{51288C1F-9429-4026-B724-A299FEF01174}">
      <dgm:prSet/>
      <dgm:spPr/>
      <dgm:t>
        <a:bodyPr/>
        <a:lstStyle/>
        <a:p>
          <a:endParaRPr lang="hr-HR"/>
        </a:p>
      </dgm:t>
    </dgm:pt>
    <dgm:pt modelId="{BA40FC61-AF04-4C9B-A573-DDCA2AF02541}" type="pres">
      <dgm:prSet presAssocID="{2A6EE1EF-E3FB-44E8-B481-80957FE3FA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2EBE857-F11E-4D49-8059-3F389A7384F1}" type="pres">
      <dgm:prSet presAssocID="{06FD66C8-4D19-4D1C-A6FC-A9FB63062B73}" presName="hierRoot1" presStyleCnt="0">
        <dgm:presLayoutVars>
          <dgm:hierBranch val="init"/>
        </dgm:presLayoutVars>
      </dgm:prSet>
      <dgm:spPr/>
    </dgm:pt>
    <dgm:pt modelId="{9851A92E-86E1-49C3-AD85-023D8694F02B}" type="pres">
      <dgm:prSet presAssocID="{06FD66C8-4D19-4D1C-A6FC-A9FB63062B73}" presName="rootComposite1" presStyleCnt="0"/>
      <dgm:spPr/>
    </dgm:pt>
    <dgm:pt modelId="{15688CDA-140B-413B-B2D6-096FF3109D84}" type="pres">
      <dgm:prSet presAssocID="{06FD66C8-4D19-4D1C-A6FC-A9FB63062B73}" presName="rootText1" presStyleLbl="node0" presStyleIdx="0" presStyleCnt="1" custScaleX="185857" custScaleY="15759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037E8E7-B677-43F3-A45F-08ADB6DDFD0B}" type="pres">
      <dgm:prSet presAssocID="{06FD66C8-4D19-4D1C-A6FC-A9FB63062B73}" presName="rootConnector1" presStyleLbl="node1" presStyleIdx="0" presStyleCnt="0"/>
      <dgm:spPr/>
      <dgm:t>
        <a:bodyPr/>
        <a:lstStyle/>
        <a:p>
          <a:endParaRPr lang="hr-HR"/>
        </a:p>
      </dgm:t>
    </dgm:pt>
    <dgm:pt modelId="{A652AF7A-EBC1-4F1B-8BE2-B8EDF036C131}" type="pres">
      <dgm:prSet presAssocID="{06FD66C8-4D19-4D1C-A6FC-A9FB63062B73}" presName="hierChild2" presStyleCnt="0"/>
      <dgm:spPr/>
    </dgm:pt>
    <dgm:pt modelId="{F3DCB698-F039-467C-8163-9817458B5B33}" type="pres">
      <dgm:prSet presAssocID="{22E3551B-9FC1-4B02-B080-2ADA75CE076C}" presName="Name37" presStyleLbl="parChTrans1D2" presStyleIdx="0" presStyleCnt="3"/>
      <dgm:spPr/>
      <dgm:t>
        <a:bodyPr/>
        <a:lstStyle/>
        <a:p>
          <a:endParaRPr lang="hr-HR"/>
        </a:p>
      </dgm:t>
    </dgm:pt>
    <dgm:pt modelId="{FF6D8772-B742-4865-8AEE-10ED65CFCE56}" type="pres">
      <dgm:prSet presAssocID="{29921DC1-8FD9-4F7C-B447-0BB5B851F768}" presName="hierRoot2" presStyleCnt="0">
        <dgm:presLayoutVars>
          <dgm:hierBranch val="init"/>
        </dgm:presLayoutVars>
      </dgm:prSet>
      <dgm:spPr/>
    </dgm:pt>
    <dgm:pt modelId="{34F29387-C046-4572-BEA6-49ABB1095D5E}" type="pres">
      <dgm:prSet presAssocID="{29921DC1-8FD9-4F7C-B447-0BB5B851F768}" presName="rootComposite" presStyleCnt="0"/>
      <dgm:spPr/>
    </dgm:pt>
    <dgm:pt modelId="{9A5F1C15-B0C3-4F8A-B89A-6BFC62F66571}" type="pres">
      <dgm:prSet presAssocID="{29921DC1-8FD9-4F7C-B447-0BB5B851F76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D78B0B4-F56E-4B70-BAC6-7B26A540555D}" type="pres">
      <dgm:prSet presAssocID="{29921DC1-8FD9-4F7C-B447-0BB5B851F768}" presName="rootConnector" presStyleLbl="node2" presStyleIdx="0" presStyleCnt="3"/>
      <dgm:spPr/>
      <dgm:t>
        <a:bodyPr/>
        <a:lstStyle/>
        <a:p>
          <a:endParaRPr lang="hr-HR"/>
        </a:p>
      </dgm:t>
    </dgm:pt>
    <dgm:pt modelId="{1C91EE53-A6EF-4F5B-BD1D-62CCAD098CB3}" type="pres">
      <dgm:prSet presAssocID="{29921DC1-8FD9-4F7C-B447-0BB5B851F768}" presName="hierChild4" presStyleCnt="0"/>
      <dgm:spPr/>
    </dgm:pt>
    <dgm:pt modelId="{51302155-E3FA-4497-AE9A-8E22B6A8C43F}" type="pres">
      <dgm:prSet presAssocID="{29921DC1-8FD9-4F7C-B447-0BB5B851F768}" presName="hierChild5" presStyleCnt="0"/>
      <dgm:spPr/>
    </dgm:pt>
    <dgm:pt modelId="{CD9A78F8-A39E-47CE-81D1-1D055692C836}" type="pres">
      <dgm:prSet presAssocID="{E5CEF5A5-EC58-4D34-AB00-02AD894E9A00}" presName="Name37" presStyleLbl="parChTrans1D2" presStyleIdx="1" presStyleCnt="3"/>
      <dgm:spPr/>
      <dgm:t>
        <a:bodyPr/>
        <a:lstStyle/>
        <a:p>
          <a:endParaRPr lang="hr-HR"/>
        </a:p>
      </dgm:t>
    </dgm:pt>
    <dgm:pt modelId="{03942138-AEAC-4046-B2C1-275A40CBA7B9}" type="pres">
      <dgm:prSet presAssocID="{BECC55C5-AFE5-45BA-A75D-5A952CDC74F5}" presName="hierRoot2" presStyleCnt="0">
        <dgm:presLayoutVars>
          <dgm:hierBranch val="init"/>
        </dgm:presLayoutVars>
      </dgm:prSet>
      <dgm:spPr/>
    </dgm:pt>
    <dgm:pt modelId="{21C8C383-F8A6-4B5C-96F0-E64CEBA67DAE}" type="pres">
      <dgm:prSet presAssocID="{BECC55C5-AFE5-45BA-A75D-5A952CDC74F5}" presName="rootComposite" presStyleCnt="0"/>
      <dgm:spPr/>
    </dgm:pt>
    <dgm:pt modelId="{EE9E8090-F472-485C-99D3-0C267296F6DE}" type="pres">
      <dgm:prSet presAssocID="{BECC55C5-AFE5-45BA-A75D-5A952CDC74F5}" presName="rootText" presStyleLbl="node2" presStyleIdx="1" presStyleCnt="3" custScaleX="1306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FD013F-4AE4-4F06-8554-ABD0D71FA05E}" type="pres">
      <dgm:prSet presAssocID="{BECC55C5-AFE5-45BA-A75D-5A952CDC74F5}" presName="rootConnector" presStyleLbl="node2" presStyleIdx="1" presStyleCnt="3"/>
      <dgm:spPr/>
      <dgm:t>
        <a:bodyPr/>
        <a:lstStyle/>
        <a:p>
          <a:endParaRPr lang="hr-HR"/>
        </a:p>
      </dgm:t>
    </dgm:pt>
    <dgm:pt modelId="{2F15153A-05A9-40D7-BE49-59AC6D73C8A8}" type="pres">
      <dgm:prSet presAssocID="{BECC55C5-AFE5-45BA-A75D-5A952CDC74F5}" presName="hierChild4" presStyleCnt="0"/>
      <dgm:spPr/>
    </dgm:pt>
    <dgm:pt modelId="{013B24AC-F6BA-4D6C-903B-6F8D299FACD4}" type="pres">
      <dgm:prSet presAssocID="{BECC55C5-AFE5-45BA-A75D-5A952CDC74F5}" presName="hierChild5" presStyleCnt="0"/>
      <dgm:spPr/>
    </dgm:pt>
    <dgm:pt modelId="{3ED034F1-AFF4-4923-84D6-6C15858A88E5}" type="pres">
      <dgm:prSet presAssocID="{AA75953C-9638-4ACA-8817-52EDE34654EF}" presName="Name37" presStyleLbl="parChTrans1D2" presStyleIdx="2" presStyleCnt="3"/>
      <dgm:spPr/>
      <dgm:t>
        <a:bodyPr/>
        <a:lstStyle/>
        <a:p>
          <a:endParaRPr lang="hr-HR"/>
        </a:p>
      </dgm:t>
    </dgm:pt>
    <dgm:pt modelId="{771A4394-1792-4DEE-93C6-6EF7D4A267C0}" type="pres">
      <dgm:prSet presAssocID="{F99B0C4E-22A6-4E25-BE7D-2F8B14DF04B7}" presName="hierRoot2" presStyleCnt="0">
        <dgm:presLayoutVars>
          <dgm:hierBranch val="init"/>
        </dgm:presLayoutVars>
      </dgm:prSet>
      <dgm:spPr/>
    </dgm:pt>
    <dgm:pt modelId="{12936917-EA3D-459B-9620-889E39246A5D}" type="pres">
      <dgm:prSet presAssocID="{F99B0C4E-22A6-4E25-BE7D-2F8B14DF04B7}" presName="rootComposite" presStyleCnt="0"/>
      <dgm:spPr/>
    </dgm:pt>
    <dgm:pt modelId="{44FFCDFF-1992-448B-B1E4-D8B8246548EB}" type="pres">
      <dgm:prSet presAssocID="{F99B0C4E-22A6-4E25-BE7D-2F8B14DF04B7}" presName="rootText" presStyleLbl="node2" presStyleIdx="2" presStyleCnt="3" custScaleX="11163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C41A44A-9EDB-485E-B16A-41F5757671DD}" type="pres">
      <dgm:prSet presAssocID="{F99B0C4E-22A6-4E25-BE7D-2F8B14DF04B7}" presName="rootConnector" presStyleLbl="node2" presStyleIdx="2" presStyleCnt="3"/>
      <dgm:spPr/>
      <dgm:t>
        <a:bodyPr/>
        <a:lstStyle/>
        <a:p>
          <a:endParaRPr lang="hr-HR"/>
        </a:p>
      </dgm:t>
    </dgm:pt>
    <dgm:pt modelId="{B197F1D7-0EF4-4FDB-B88F-A0D4D4F81053}" type="pres">
      <dgm:prSet presAssocID="{F99B0C4E-22A6-4E25-BE7D-2F8B14DF04B7}" presName="hierChild4" presStyleCnt="0"/>
      <dgm:spPr/>
    </dgm:pt>
    <dgm:pt modelId="{6B016038-CF8A-4A27-BFF9-7C4C7C0F12AD}" type="pres">
      <dgm:prSet presAssocID="{F99B0C4E-22A6-4E25-BE7D-2F8B14DF04B7}" presName="hierChild5" presStyleCnt="0"/>
      <dgm:spPr/>
    </dgm:pt>
    <dgm:pt modelId="{34052D17-62AA-4FBB-AB37-EB236ED86616}" type="pres">
      <dgm:prSet presAssocID="{06FD66C8-4D19-4D1C-A6FC-A9FB63062B73}" presName="hierChild3" presStyleCnt="0"/>
      <dgm:spPr/>
    </dgm:pt>
  </dgm:ptLst>
  <dgm:cxnLst>
    <dgm:cxn modelId="{12413B02-176B-4DD5-BF95-5E9FB98ED381}" srcId="{06FD66C8-4D19-4D1C-A6FC-A9FB63062B73}" destId="{29921DC1-8FD9-4F7C-B447-0BB5B851F768}" srcOrd="0" destOrd="0" parTransId="{22E3551B-9FC1-4B02-B080-2ADA75CE076C}" sibTransId="{28F9FB0D-BD77-4DC9-8C82-2DC66D9DFBA9}"/>
    <dgm:cxn modelId="{F9551DA4-C6C0-4A20-91CC-AF938F13C6A4}" type="presOf" srcId="{2A6EE1EF-E3FB-44E8-B481-80957FE3FA44}" destId="{BA40FC61-AF04-4C9B-A573-DDCA2AF02541}" srcOrd="0" destOrd="0" presId="urn:microsoft.com/office/officeart/2005/8/layout/orgChart1"/>
    <dgm:cxn modelId="{7452A197-5313-45A5-BCF5-0206D20FB0D3}" type="presOf" srcId="{AA75953C-9638-4ACA-8817-52EDE34654EF}" destId="{3ED034F1-AFF4-4923-84D6-6C15858A88E5}" srcOrd="0" destOrd="0" presId="urn:microsoft.com/office/officeart/2005/8/layout/orgChart1"/>
    <dgm:cxn modelId="{4ED05712-0F02-400E-8186-C2E00C9E1F93}" type="presOf" srcId="{F99B0C4E-22A6-4E25-BE7D-2F8B14DF04B7}" destId="{44FFCDFF-1992-448B-B1E4-D8B8246548EB}" srcOrd="0" destOrd="0" presId="urn:microsoft.com/office/officeart/2005/8/layout/orgChart1"/>
    <dgm:cxn modelId="{DE20FA89-AE1E-41F7-9DC6-4DEEE91F3C09}" type="presOf" srcId="{F99B0C4E-22A6-4E25-BE7D-2F8B14DF04B7}" destId="{2C41A44A-9EDB-485E-B16A-41F5757671DD}" srcOrd="1" destOrd="0" presId="urn:microsoft.com/office/officeart/2005/8/layout/orgChart1"/>
    <dgm:cxn modelId="{3DE45004-9E17-4499-8A08-A38D9D70F73D}" type="presOf" srcId="{E5CEF5A5-EC58-4D34-AB00-02AD894E9A00}" destId="{CD9A78F8-A39E-47CE-81D1-1D055692C836}" srcOrd="0" destOrd="0" presId="urn:microsoft.com/office/officeart/2005/8/layout/orgChart1"/>
    <dgm:cxn modelId="{6B0E1CB8-A281-4562-839C-B11D98CF4BD6}" type="presOf" srcId="{22E3551B-9FC1-4B02-B080-2ADA75CE076C}" destId="{F3DCB698-F039-467C-8163-9817458B5B33}" srcOrd="0" destOrd="0" presId="urn:microsoft.com/office/officeart/2005/8/layout/orgChart1"/>
    <dgm:cxn modelId="{B2F7F683-C6E2-4A95-9E1C-14023318E616}" type="presOf" srcId="{BECC55C5-AFE5-45BA-A75D-5A952CDC74F5}" destId="{EE9E8090-F472-485C-99D3-0C267296F6DE}" srcOrd="0" destOrd="0" presId="urn:microsoft.com/office/officeart/2005/8/layout/orgChart1"/>
    <dgm:cxn modelId="{8AFE658D-C1C0-4B2D-9676-D6B2EBB03222}" type="presOf" srcId="{29921DC1-8FD9-4F7C-B447-0BB5B851F768}" destId="{ED78B0B4-F56E-4B70-BAC6-7B26A540555D}" srcOrd="1" destOrd="0" presId="urn:microsoft.com/office/officeart/2005/8/layout/orgChart1"/>
    <dgm:cxn modelId="{E5FBE00C-262C-4B64-BCFE-99A19E7D097B}" type="presOf" srcId="{06FD66C8-4D19-4D1C-A6FC-A9FB63062B73}" destId="{3037E8E7-B677-43F3-A45F-08ADB6DDFD0B}" srcOrd="1" destOrd="0" presId="urn:microsoft.com/office/officeart/2005/8/layout/orgChart1"/>
    <dgm:cxn modelId="{BAFE3B65-284F-434D-B64B-8646592409D8}" type="presOf" srcId="{BECC55C5-AFE5-45BA-A75D-5A952CDC74F5}" destId="{08FD013F-4AE4-4F06-8554-ABD0D71FA05E}" srcOrd="1" destOrd="0" presId="urn:microsoft.com/office/officeart/2005/8/layout/orgChart1"/>
    <dgm:cxn modelId="{B7BDE5CC-F029-4A0F-A6EC-8B82120951E8}" type="presOf" srcId="{29921DC1-8FD9-4F7C-B447-0BB5B851F768}" destId="{9A5F1C15-B0C3-4F8A-B89A-6BFC62F66571}" srcOrd="0" destOrd="0" presId="urn:microsoft.com/office/officeart/2005/8/layout/orgChart1"/>
    <dgm:cxn modelId="{89334B57-A12F-4775-A56B-3CF41F5E2354}" srcId="{2A6EE1EF-E3FB-44E8-B481-80957FE3FA44}" destId="{06FD66C8-4D19-4D1C-A6FC-A9FB63062B73}" srcOrd="0" destOrd="0" parTransId="{74AB0DAC-EEDF-4F67-A67D-8924D13B4F3B}" sibTransId="{83E27A2F-6755-4AD5-B2C0-27536EFC7FE2}"/>
    <dgm:cxn modelId="{51288C1F-9429-4026-B724-A299FEF01174}" srcId="{06FD66C8-4D19-4D1C-A6FC-A9FB63062B73}" destId="{F99B0C4E-22A6-4E25-BE7D-2F8B14DF04B7}" srcOrd="2" destOrd="0" parTransId="{AA75953C-9638-4ACA-8817-52EDE34654EF}" sibTransId="{B7DF384C-801C-4C2D-91BC-F29D7A9EE729}"/>
    <dgm:cxn modelId="{C8174633-D7C8-472B-A7C0-64BA4140F88D}" type="presOf" srcId="{06FD66C8-4D19-4D1C-A6FC-A9FB63062B73}" destId="{15688CDA-140B-413B-B2D6-096FF3109D84}" srcOrd="0" destOrd="0" presId="urn:microsoft.com/office/officeart/2005/8/layout/orgChart1"/>
    <dgm:cxn modelId="{031D6B76-DD68-4F54-AD7C-EC6D88A79D81}" srcId="{06FD66C8-4D19-4D1C-A6FC-A9FB63062B73}" destId="{BECC55C5-AFE5-45BA-A75D-5A952CDC74F5}" srcOrd="1" destOrd="0" parTransId="{E5CEF5A5-EC58-4D34-AB00-02AD894E9A00}" sibTransId="{BD746EF2-BE91-43D5-B8AB-72038D6C0DCA}"/>
    <dgm:cxn modelId="{95E5ACDF-96CD-455A-A49A-97352C9319D2}" type="presParOf" srcId="{BA40FC61-AF04-4C9B-A573-DDCA2AF02541}" destId="{72EBE857-F11E-4D49-8059-3F389A7384F1}" srcOrd="0" destOrd="0" presId="urn:microsoft.com/office/officeart/2005/8/layout/orgChart1"/>
    <dgm:cxn modelId="{0524162E-B478-46F2-835D-8EBC9D9A01BE}" type="presParOf" srcId="{72EBE857-F11E-4D49-8059-3F389A7384F1}" destId="{9851A92E-86E1-49C3-AD85-023D8694F02B}" srcOrd="0" destOrd="0" presId="urn:microsoft.com/office/officeart/2005/8/layout/orgChart1"/>
    <dgm:cxn modelId="{120DC480-27F6-4738-BF09-2A271245A0F6}" type="presParOf" srcId="{9851A92E-86E1-49C3-AD85-023D8694F02B}" destId="{15688CDA-140B-413B-B2D6-096FF3109D84}" srcOrd="0" destOrd="0" presId="urn:microsoft.com/office/officeart/2005/8/layout/orgChart1"/>
    <dgm:cxn modelId="{B2B3980F-3889-4B12-B3BE-EE6C81100211}" type="presParOf" srcId="{9851A92E-86E1-49C3-AD85-023D8694F02B}" destId="{3037E8E7-B677-43F3-A45F-08ADB6DDFD0B}" srcOrd="1" destOrd="0" presId="urn:microsoft.com/office/officeart/2005/8/layout/orgChart1"/>
    <dgm:cxn modelId="{58D71AD6-FE65-4654-AF46-BEC232981E19}" type="presParOf" srcId="{72EBE857-F11E-4D49-8059-3F389A7384F1}" destId="{A652AF7A-EBC1-4F1B-8BE2-B8EDF036C131}" srcOrd="1" destOrd="0" presId="urn:microsoft.com/office/officeart/2005/8/layout/orgChart1"/>
    <dgm:cxn modelId="{99EAA1BB-C280-4816-B9D0-0B5535417526}" type="presParOf" srcId="{A652AF7A-EBC1-4F1B-8BE2-B8EDF036C131}" destId="{F3DCB698-F039-467C-8163-9817458B5B33}" srcOrd="0" destOrd="0" presId="urn:microsoft.com/office/officeart/2005/8/layout/orgChart1"/>
    <dgm:cxn modelId="{C470FEEC-6D1A-4691-A22E-7C35FA549C3E}" type="presParOf" srcId="{A652AF7A-EBC1-4F1B-8BE2-B8EDF036C131}" destId="{FF6D8772-B742-4865-8AEE-10ED65CFCE56}" srcOrd="1" destOrd="0" presId="urn:microsoft.com/office/officeart/2005/8/layout/orgChart1"/>
    <dgm:cxn modelId="{E9207282-7F0C-40B5-A189-2F2AD6A2BA75}" type="presParOf" srcId="{FF6D8772-B742-4865-8AEE-10ED65CFCE56}" destId="{34F29387-C046-4572-BEA6-49ABB1095D5E}" srcOrd="0" destOrd="0" presId="urn:microsoft.com/office/officeart/2005/8/layout/orgChart1"/>
    <dgm:cxn modelId="{24A2789F-9B01-4A2D-B0B4-65716861747C}" type="presParOf" srcId="{34F29387-C046-4572-BEA6-49ABB1095D5E}" destId="{9A5F1C15-B0C3-4F8A-B89A-6BFC62F66571}" srcOrd="0" destOrd="0" presId="urn:microsoft.com/office/officeart/2005/8/layout/orgChart1"/>
    <dgm:cxn modelId="{C42CD306-A83C-44CC-A048-F9BBD4CF4C6D}" type="presParOf" srcId="{34F29387-C046-4572-BEA6-49ABB1095D5E}" destId="{ED78B0B4-F56E-4B70-BAC6-7B26A540555D}" srcOrd="1" destOrd="0" presId="urn:microsoft.com/office/officeart/2005/8/layout/orgChart1"/>
    <dgm:cxn modelId="{29A5B9D6-B7DF-4F97-8EC9-B3752F182C1E}" type="presParOf" srcId="{FF6D8772-B742-4865-8AEE-10ED65CFCE56}" destId="{1C91EE53-A6EF-4F5B-BD1D-62CCAD098CB3}" srcOrd="1" destOrd="0" presId="urn:microsoft.com/office/officeart/2005/8/layout/orgChart1"/>
    <dgm:cxn modelId="{596C9F5E-B4FB-4B98-AE1C-2C0EF74AA0F3}" type="presParOf" srcId="{FF6D8772-B742-4865-8AEE-10ED65CFCE56}" destId="{51302155-E3FA-4497-AE9A-8E22B6A8C43F}" srcOrd="2" destOrd="0" presId="urn:microsoft.com/office/officeart/2005/8/layout/orgChart1"/>
    <dgm:cxn modelId="{5DE59B55-BF81-4706-BEFA-238BA9943883}" type="presParOf" srcId="{A652AF7A-EBC1-4F1B-8BE2-B8EDF036C131}" destId="{CD9A78F8-A39E-47CE-81D1-1D055692C836}" srcOrd="2" destOrd="0" presId="urn:microsoft.com/office/officeart/2005/8/layout/orgChart1"/>
    <dgm:cxn modelId="{3C40E341-1BF4-453B-88A6-BF7F3FA47D3C}" type="presParOf" srcId="{A652AF7A-EBC1-4F1B-8BE2-B8EDF036C131}" destId="{03942138-AEAC-4046-B2C1-275A40CBA7B9}" srcOrd="3" destOrd="0" presId="urn:microsoft.com/office/officeart/2005/8/layout/orgChart1"/>
    <dgm:cxn modelId="{D8E66377-93CA-48E1-8C8B-16C34803DB82}" type="presParOf" srcId="{03942138-AEAC-4046-B2C1-275A40CBA7B9}" destId="{21C8C383-F8A6-4B5C-96F0-E64CEBA67DAE}" srcOrd="0" destOrd="0" presId="urn:microsoft.com/office/officeart/2005/8/layout/orgChart1"/>
    <dgm:cxn modelId="{991609BE-0A0E-4EC6-A1F7-6CD4639CD152}" type="presParOf" srcId="{21C8C383-F8A6-4B5C-96F0-E64CEBA67DAE}" destId="{EE9E8090-F472-485C-99D3-0C267296F6DE}" srcOrd="0" destOrd="0" presId="urn:microsoft.com/office/officeart/2005/8/layout/orgChart1"/>
    <dgm:cxn modelId="{546E5E30-0C90-4157-BC8C-3E7794646F68}" type="presParOf" srcId="{21C8C383-F8A6-4B5C-96F0-E64CEBA67DAE}" destId="{08FD013F-4AE4-4F06-8554-ABD0D71FA05E}" srcOrd="1" destOrd="0" presId="urn:microsoft.com/office/officeart/2005/8/layout/orgChart1"/>
    <dgm:cxn modelId="{E8139BAD-4335-4C49-B80F-96B483B2EB8C}" type="presParOf" srcId="{03942138-AEAC-4046-B2C1-275A40CBA7B9}" destId="{2F15153A-05A9-40D7-BE49-59AC6D73C8A8}" srcOrd="1" destOrd="0" presId="urn:microsoft.com/office/officeart/2005/8/layout/orgChart1"/>
    <dgm:cxn modelId="{21CADD38-2550-47C7-A3C6-1BD99536649E}" type="presParOf" srcId="{03942138-AEAC-4046-B2C1-275A40CBA7B9}" destId="{013B24AC-F6BA-4D6C-903B-6F8D299FACD4}" srcOrd="2" destOrd="0" presId="urn:microsoft.com/office/officeart/2005/8/layout/orgChart1"/>
    <dgm:cxn modelId="{20362D9E-08A3-40CA-9BA1-1DBA1A3D5DDA}" type="presParOf" srcId="{A652AF7A-EBC1-4F1B-8BE2-B8EDF036C131}" destId="{3ED034F1-AFF4-4923-84D6-6C15858A88E5}" srcOrd="4" destOrd="0" presId="urn:microsoft.com/office/officeart/2005/8/layout/orgChart1"/>
    <dgm:cxn modelId="{13205EF0-04E0-4C77-93AC-53BC0289A6FA}" type="presParOf" srcId="{A652AF7A-EBC1-4F1B-8BE2-B8EDF036C131}" destId="{771A4394-1792-4DEE-93C6-6EF7D4A267C0}" srcOrd="5" destOrd="0" presId="urn:microsoft.com/office/officeart/2005/8/layout/orgChart1"/>
    <dgm:cxn modelId="{87129938-271B-4683-9C9E-09AF3585C3F9}" type="presParOf" srcId="{771A4394-1792-4DEE-93C6-6EF7D4A267C0}" destId="{12936917-EA3D-459B-9620-889E39246A5D}" srcOrd="0" destOrd="0" presId="urn:microsoft.com/office/officeart/2005/8/layout/orgChart1"/>
    <dgm:cxn modelId="{47073D2F-ADE1-4F6F-B6A1-61926D48FB43}" type="presParOf" srcId="{12936917-EA3D-459B-9620-889E39246A5D}" destId="{44FFCDFF-1992-448B-B1E4-D8B8246548EB}" srcOrd="0" destOrd="0" presId="urn:microsoft.com/office/officeart/2005/8/layout/orgChart1"/>
    <dgm:cxn modelId="{94280B3B-A874-4B13-B65D-E2707D1ABE9F}" type="presParOf" srcId="{12936917-EA3D-459B-9620-889E39246A5D}" destId="{2C41A44A-9EDB-485E-B16A-41F5757671DD}" srcOrd="1" destOrd="0" presId="urn:microsoft.com/office/officeart/2005/8/layout/orgChart1"/>
    <dgm:cxn modelId="{5420FBB5-A6D8-4ADE-8312-CA5025AFCD5B}" type="presParOf" srcId="{771A4394-1792-4DEE-93C6-6EF7D4A267C0}" destId="{B197F1D7-0EF4-4FDB-B88F-A0D4D4F81053}" srcOrd="1" destOrd="0" presId="urn:microsoft.com/office/officeart/2005/8/layout/orgChart1"/>
    <dgm:cxn modelId="{DCB528A6-73DC-43D7-B012-23E60325E1B5}" type="presParOf" srcId="{771A4394-1792-4DEE-93C6-6EF7D4A267C0}" destId="{6B016038-CF8A-4A27-BFF9-7C4C7C0F12AD}" srcOrd="2" destOrd="0" presId="urn:microsoft.com/office/officeart/2005/8/layout/orgChart1"/>
    <dgm:cxn modelId="{C20B4F87-5F14-4756-B653-46DE37893E05}" type="presParOf" srcId="{72EBE857-F11E-4D49-8059-3F389A7384F1}" destId="{34052D17-62AA-4FBB-AB37-EB236ED866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034F1-AFF4-4923-84D6-6C15858A88E5}">
      <dsp:nvSpPr>
        <dsp:cNvPr id="0" name=""/>
        <dsp:cNvSpPr/>
      </dsp:nvSpPr>
      <dsp:spPr>
        <a:xfrm>
          <a:off x="4140460" y="2490055"/>
          <a:ext cx="2935014" cy="45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077"/>
              </a:lnTo>
              <a:lnTo>
                <a:pt x="2935014" y="226077"/>
              </a:lnTo>
              <a:lnTo>
                <a:pt x="2935014" y="45215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78F8-A39E-47CE-81D1-1D055692C836}">
      <dsp:nvSpPr>
        <dsp:cNvPr id="0" name=""/>
        <dsp:cNvSpPr/>
      </dsp:nvSpPr>
      <dsp:spPr>
        <a:xfrm>
          <a:off x="4015191" y="2490055"/>
          <a:ext cx="125268" cy="452155"/>
        </a:xfrm>
        <a:custGeom>
          <a:avLst/>
          <a:gdLst/>
          <a:ahLst/>
          <a:cxnLst/>
          <a:rect l="0" t="0" r="0" b="0"/>
          <a:pathLst>
            <a:path>
              <a:moveTo>
                <a:pt x="125268" y="0"/>
              </a:moveTo>
              <a:lnTo>
                <a:pt x="125268" y="226077"/>
              </a:lnTo>
              <a:lnTo>
                <a:pt x="0" y="226077"/>
              </a:lnTo>
              <a:lnTo>
                <a:pt x="0" y="45215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CB698-F039-467C-8163-9817458B5B33}">
      <dsp:nvSpPr>
        <dsp:cNvPr id="0" name=""/>
        <dsp:cNvSpPr/>
      </dsp:nvSpPr>
      <dsp:spPr>
        <a:xfrm>
          <a:off x="1080176" y="2490055"/>
          <a:ext cx="3060283" cy="452155"/>
        </a:xfrm>
        <a:custGeom>
          <a:avLst/>
          <a:gdLst/>
          <a:ahLst/>
          <a:cxnLst/>
          <a:rect l="0" t="0" r="0" b="0"/>
          <a:pathLst>
            <a:path>
              <a:moveTo>
                <a:pt x="3060283" y="0"/>
              </a:moveTo>
              <a:lnTo>
                <a:pt x="3060283" y="226077"/>
              </a:lnTo>
              <a:lnTo>
                <a:pt x="0" y="226077"/>
              </a:lnTo>
              <a:lnTo>
                <a:pt x="0" y="45215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88CDA-140B-413B-B2D6-096FF3109D84}">
      <dsp:nvSpPr>
        <dsp:cNvPr id="0" name=""/>
        <dsp:cNvSpPr/>
      </dsp:nvSpPr>
      <dsp:spPr>
        <a:xfrm>
          <a:off x="2139597" y="793418"/>
          <a:ext cx="4001724" cy="169663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alpha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i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Prometne znakove dijelimo na:</a:t>
          </a:r>
          <a:endParaRPr lang="hr-HR" sz="3600" b="1" i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9597" y="793418"/>
        <a:ext cx="4001724" cy="1696637"/>
      </dsp:txXfrm>
    </dsp:sp>
    <dsp:sp modelId="{9A5F1C15-B0C3-4F8A-B89A-6BFC62F66571}">
      <dsp:nvSpPr>
        <dsp:cNvPr id="0" name=""/>
        <dsp:cNvSpPr/>
      </dsp:nvSpPr>
      <dsp:spPr>
        <a:xfrm>
          <a:off x="3616" y="2942211"/>
          <a:ext cx="2153120" cy="1076560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alpha val="7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Znakovi opasnosti</a:t>
          </a:r>
          <a:endParaRPr lang="hr-HR" sz="29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6" y="2942211"/>
        <a:ext cx="2153120" cy="1076560"/>
      </dsp:txXfrm>
    </dsp:sp>
    <dsp:sp modelId="{EE9E8090-F472-485C-99D3-0C267296F6DE}">
      <dsp:nvSpPr>
        <dsp:cNvPr id="0" name=""/>
        <dsp:cNvSpPr/>
      </dsp:nvSpPr>
      <dsp:spPr>
        <a:xfrm>
          <a:off x="2608891" y="2942211"/>
          <a:ext cx="2812599" cy="1076560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alpha val="7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Znakovi izričitih naredbi</a:t>
          </a:r>
          <a:endParaRPr lang="hr-HR" sz="29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8891" y="2942211"/>
        <a:ext cx="2812599" cy="1076560"/>
      </dsp:txXfrm>
    </dsp:sp>
    <dsp:sp modelId="{44FFCDFF-1992-448B-B1E4-D8B8246548EB}">
      <dsp:nvSpPr>
        <dsp:cNvPr id="0" name=""/>
        <dsp:cNvSpPr/>
      </dsp:nvSpPr>
      <dsp:spPr>
        <a:xfrm>
          <a:off x="5873646" y="2942211"/>
          <a:ext cx="2403657" cy="1076560"/>
        </a:xfrm>
        <a:prstGeom prst="rect">
          <a:avLst/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alpha val="7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Znakovi obavijesti</a:t>
          </a:r>
          <a:endParaRPr lang="hr-HR" sz="29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3646" y="2942211"/>
        <a:ext cx="2403657" cy="107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7901-3A4A-4910-8378-34861045DFD8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CB3E-8167-4B15-BFAA-0B9FA90BEF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55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4BE6-DDA9-48B3-848D-DACEF59D42A0}" type="datetimeFigureOut">
              <a:rPr lang="hr-HR" smtClean="0"/>
              <a:t>23.7.2019.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AB7E4-2CBC-4C34-8A38-AA41D9A577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52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7AA24C-FDD2-43F0-B752-4A89BC7DC585}" type="datetimeFigureOut">
              <a:rPr lang="hr-HR" smtClean="0"/>
              <a:pPr/>
              <a:t>23.7.2019.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ti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059016" cy="180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 smtClean="0">
                <a:solidFill>
                  <a:schemeClr val="accent6"/>
                </a:solidFill>
              </a:rPr>
              <a:t>Koje prometne znakove si susreo od kuće do škole i što znače?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1" y="2420888"/>
            <a:ext cx="5749686" cy="383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199470" y="741663"/>
            <a:ext cx="6223024" cy="13178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Prometna signalizacija </a:t>
            </a:r>
            <a:b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- semafor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8406" y="2043974"/>
            <a:ext cx="5760640" cy="4525963"/>
          </a:xfrm>
        </p:spPr>
        <p:txBody>
          <a:bodyPr/>
          <a:lstStyle/>
          <a:p>
            <a:pPr marL="0" indent="0">
              <a:buNone/>
            </a:pPr>
            <a:endParaRPr lang="hr-HR" b="1" i="1" dirty="0" smtClean="0"/>
          </a:p>
          <a:p>
            <a:pPr marL="0" indent="0">
              <a:buNone/>
            </a:pPr>
            <a:r>
              <a:rPr lang="hr-HR" b="1" i="1" dirty="0" smtClean="0">
                <a:solidFill>
                  <a:srgbClr val="FF0000"/>
                </a:solidFill>
              </a:rPr>
              <a:t>Crveno svjetlo 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– STOP</a:t>
            </a:r>
          </a:p>
          <a:p>
            <a:pPr marL="0" indent="0">
              <a:buNone/>
            </a:pPr>
            <a:endParaRPr lang="hr-HR" sz="1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rgbClr val="FFC000"/>
                </a:solidFill>
              </a:rPr>
              <a:t>Žuto svjetlo 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– najavljuje promjenu boje na semaforu</a:t>
            </a:r>
          </a:p>
          <a:p>
            <a:pPr marL="0" indent="0">
              <a:buNone/>
            </a:pPr>
            <a:endParaRPr lang="hr-HR" sz="1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rgbClr val="92D050"/>
                </a:solidFill>
              </a:rPr>
              <a:t>Zeleno svjetlo 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hr-HR" b="1" i="1" dirty="0" smtClean="0">
                <a:solidFill>
                  <a:srgbClr val="FFC000"/>
                </a:solidFill>
              </a:rPr>
              <a:t> 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slobodan prolaz</a:t>
            </a: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6588224" y="2420888"/>
            <a:ext cx="1656184" cy="3672408"/>
          </a:xfrm>
          <a:prstGeom prst="roundRect">
            <a:avLst>
              <a:gd name="adj" fmla="val 42359"/>
            </a:avLst>
          </a:prstGeom>
          <a:scene3d>
            <a:camera prst="isometricOffAxis2Left"/>
            <a:lightRig rig="flood" dir="t"/>
          </a:scene3d>
          <a:sp3d prstMaterial="metal">
            <a:bevelT w="196850" h="984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7014278" y="3888771"/>
            <a:ext cx="792088" cy="8363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6993863" y="4847456"/>
            <a:ext cx="792088" cy="864096"/>
          </a:xfrm>
          <a:prstGeom prst="ellipse">
            <a:avLst/>
          </a:prstGeom>
          <a:solidFill>
            <a:srgbClr val="4AE43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6982368" y="2904956"/>
            <a:ext cx="792088" cy="84239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7016216" y="2905210"/>
            <a:ext cx="792088" cy="842392"/>
          </a:xfrm>
          <a:prstGeom prst="ellipse">
            <a:avLst/>
          </a:prstGeom>
          <a:solidFill>
            <a:srgbClr val="FF0000"/>
          </a:solidFill>
          <a:effectLst>
            <a:glow rad="1206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7014278" y="3888770"/>
            <a:ext cx="792088" cy="836373"/>
          </a:xfrm>
          <a:prstGeom prst="ellipse">
            <a:avLst/>
          </a:prstGeom>
          <a:solidFill>
            <a:srgbClr val="FFFF00"/>
          </a:solidFill>
          <a:effectLst>
            <a:glow rad="11049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7014278" y="4867863"/>
            <a:ext cx="792088" cy="864096"/>
          </a:xfrm>
          <a:prstGeom prst="ellipse">
            <a:avLst/>
          </a:prstGeom>
          <a:solidFill>
            <a:srgbClr val="4AE430"/>
          </a:solidFill>
          <a:effectLst>
            <a:glow rad="11303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0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891799" cy="8689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/>
              <a:t> </a:t>
            </a:r>
            <a:r>
              <a:rPr lang="hr-HR" b="1" i="1" dirty="0" smtClean="0"/>
              <a:t>      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Prometni propisi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70" y="288373"/>
            <a:ext cx="2034441" cy="172819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29727" b="15493"/>
          <a:stretch/>
        </p:blipFill>
        <p:spPr>
          <a:xfrm>
            <a:off x="5580112" y="1988840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441862" y="2348880"/>
            <a:ext cx="6002346" cy="361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Vozila s pravom prednosti prolaza su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ozilo hitne medicinske pomoći, v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atrogasne službe, policije i vojne policije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kada posebnim uređajima daju svjetlosne i po potrebi zvučne signale.</a:t>
            </a:r>
            <a:endParaRPr lang="hr-HR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5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2232"/>
            <a:ext cx="6891799" cy="8689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/>
              <a:t> </a:t>
            </a:r>
            <a:r>
              <a:rPr lang="hr-HR" b="1" i="1" dirty="0" smtClean="0"/>
              <a:t>      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Raskrižje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42" y="260648"/>
            <a:ext cx="1688743" cy="135099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19" y="3186448"/>
            <a:ext cx="3888431" cy="311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445039" y="1772816"/>
            <a:ext cx="8666642" cy="361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Za sigurno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odvijanje prometa na raskrižju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određen je slijedeći raspored važnosti upravljanjem raskrižjem: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51520" y="3269687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b="1" i="1" dirty="0">
                <a:solidFill>
                  <a:schemeClr val="accent6">
                    <a:lumMod val="50000"/>
                  </a:schemeClr>
                </a:solidFill>
              </a:rPr>
              <a:t>Prometom upravlja prometni </a:t>
            </a:r>
            <a:r>
              <a:rPr lang="hr-HR" sz="2400" b="1" i="1" dirty="0" smtClean="0">
                <a:solidFill>
                  <a:schemeClr val="accent6">
                    <a:lumMod val="50000"/>
                  </a:schemeClr>
                </a:solidFill>
              </a:rPr>
              <a:t>policajac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i="1" dirty="0" smtClean="0">
                <a:solidFill>
                  <a:schemeClr val="accent6">
                    <a:lumMod val="50000"/>
                  </a:schemeClr>
                </a:solidFill>
              </a:rPr>
              <a:t>Promet je reguliran semaforom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i="1" dirty="0" smtClean="0">
                <a:solidFill>
                  <a:schemeClr val="accent6">
                    <a:lumMod val="50000"/>
                  </a:schemeClr>
                </a:solidFill>
              </a:rPr>
              <a:t>Promet je reguliran prometnim znakovima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i="1" dirty="0" smtClean="0">
                <a:solidFill>
                  <a:schemeClr val="accent6">
                    <a:lumMod val="50000"/>
                  </a:schemeClr>
                </a:solidFill>
              </a:rPr>
              <a:t>Promet je reguliran pravilima</a:t>
            </a:r>
            <a:endParaRPr lang="hr-HR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96" y="3218133"/>
            <a:ext cx="3888431" cy="31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19" y="3186449"/>
            <a:ext cx="3888430" cy="31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60" y="3186694"/>
            <a:ext cx="4251576" cy="314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8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i="1" spc="300" dirty="0" smtClean="0">
                  <a:solidFill>
                    <a:srgbClr val="CB7322"/>
                  </a:solidFill>
                </a:rPr>
                <a:t>P2</a:t>
              </a:r>
              <a:endParaRPr lang="hr-HR" sz="4000" spc="300" dirty="0">
                <a:solidFill>
                  <a:srgbClr val="CB7322"/>
                </a:solidFill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1" y="332656"/>
            <a:ext cx="6048672" cy="1283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sz="3600" i="1" dirty="0" smtClean="0"/>
              <a:t>Prometni znakovi i propisi</a:t>
            </a:r>
            <a:br>
              <a:rPr lang="hr-HR" sz="3600" i="1" dirty="0" smtClean="0"/>
            </a:br>
            <a:r>
              <a:rPr lang="hr-HR" sz="3600" i="1" dirty="0" smtClean="0"/>
              <a:t> </a:t>
            </a:r>
            <a:r>
              <a:rPr lang="hr-HR" sz="3600" b="1" i="1" dirty="0" smtClean="0"/>
              <a:t>Prometno raskrižje</a:t>
            </a:r>
            <a:r>
              <a:rPr lang="hr-HR" i="1" dirty="0"/>
              <a:t/>
            </a:r>
            <a:br>
              <a:rPr lang="hr-HR" i="1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840480" cy="4800600"/>
          </a:xfrm>
          <a:ln w="28575">
            <a:solidFill>
              <a:schemeClr val="accent6"/>
            </a:solidFill>
          </a:ln>
        </p:spPr>
      </p:pic>
      <p:sp>
        <p:nvSpPr>
          <p:cNvPr id="9" name="Pravokutni oblačić 8"/>
          <p:cNvSpPr/>
          <p:nvPr/>
        </p:nvSpPr>
        <p:spPr>
          <a:xfrm>
            <a:off x="251520" y="2264372"/>
            <a:ext cx="4176463" cy="4404987"/>
          </a:xfrm>
          <a:prstGeom prst="wedgeRectCallout">
            <a:avLst>
              <a:gd name="adj1" fmla="val 50017"/>
              <a:gd name="adj2" fmla="val -687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 smtClean="0"/>
              <a:t>Pažljivo pročitaj </a:t>
            </a:r>
            <a:r>
              <a:rPr lang="hr-HR" sz="2400" b="1" i="1" dirty="0" smtClean="0"/>
              <a:t>Radni zadatak</a:t>
            </a:r>
            <a:r>
              <a:rPr lang="hr-HR" sz="2400" i="1" dirty="0" smtClean="0"/>
              <a:t>, prouči tehničku dokumentaciju, pripremi radno mjesto, potreban materijal, pribor i alat.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Pomoću operacijske liste </a:t>
            </a:r>
            <a:r>
              <a:rPr lang="hr-HR" sz="2400" i="1" dirty="0" smtClean="0"/>
              <a:t>složi prometni znak i izvrši radni zadatak.</a:t>
            </a:r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Za izradu praktičnog rada  predviđeno je vrijeme </a:t>
            </a:r>
          </a:p>
          <a:p>
            <a:pPr algn="ctr"/>
            <a:r>
              <a:rPr lang="hr-HR" sz="2400" b="1" dirty="0" smtClean="0"/>
              <a:t>45 minuta.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i="1" spc="300" dirty="0" smtClean="0">
                  <a:solidFill>
                    <a:srgbClr val="CB7322"/>
                  </a:solidFill>
                </a:rPr>
                <a:t>P2</a:t>
              </a:r>
              <a:endParaRPr lang="hr-HR" sz="4000" spc="300" dirty="0">
                <a:solidFill>
                  <a:srgbClr val="CB7322"/>
                </a:solidFill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7744" y="261989"/>
            <a:ext cx="6048672" cy="1251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sz="3600" b="1" i="1" dirty="0" smtClean="0"/>
              <a:t>Prometno raskrižje</a:t>
            </a:r>
            <a:br>
              <a:rPr lang="hr-HR" sz="3600" b="1" i="1" dirty="0" smtClean="0"/>
            </a:br>
            <a:r>
              <a:rPr lang="hr-HR" sz="3600" b="1" i="1" dirty="0" smtClean="0"/>
              <a:t>- </a:t>
            </a:r>
            <a:r>
              <a:rPr lang="hr-HR" sz="3600" i="1" dirty="0" smtClean="0"/>
              <a:t>operacijska lista</a:t>
            </a:r>
            <a:r>
              <a:rPr lang="hr-HR" i="1" dirty="0"/>
              <a:t/>
            </a:r>
            <a:br>
              <a:rPr lang="hr-HR" i="1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172" y="2060646"/>
            <a:ext cx="2040641" cy="2550801"/>
          </a:xfrm>
          <a:ln w="28575">
            <a:solidFill>
              <a:schemeClr val="accent6"/>
            </a:solidFill>
          </a:ln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173" y="4254040"/>
            <a:ext cx="2040640" cy="25508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21311"/>
            <a:ext cx="3862759" cy="482844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41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i="1" spc="300" dirty="0" smtClean="0">
                  <a:solidFill>
                    <a:srgbClr val="CB7322"/>
                  </a:solidFill>
                </a:rPr>
                <a:t>T2</a:t>
              </a:r>
              <a:endParaRPr lang="hr-HR" sz="4000" spc="300" dirty="0">
                <a:solidFill>
                  <a:srgbClr val="CB7322"/>
                </a:solidFill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3083" y="260648"/>
            <a:ext cx="6048672" cy="1251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sz="3600" i="1" dirty="0" smtClean="0"/>
              <a:t>Prometni znakovi i propisi</a:t>
            </a:r>
            <a:br>
              <a:rPr lang="hr-HR" sz="3600" i="1" dirty="0" smtClean="0"/>
            </a:br>
            <a:r>
              <a:rPr lang="hr-HR" sz="3600" i="1" dirty="0" smtClean="0"/>
              <a:t> -   </a:t>
            </a:r>
            <a:r>
              <a:rPr lang="hr-HR" sz="3600" b="1" i="1" dirty="0" smtClean="0"/>
              <a:t>ponavljanje</a:t>
            </a:r>
            <a:r>
              <a:rPr lang="hr-HR" i="1" dirty="0"/>
              <a:t/>
            </a:r>
            <a:br>
              <a:rPr lang="hr-HR" i="1" dirty="0"/>
            </a:br>
            <a:endParaRPr lang="hr-HR" dirty="0"/>
          </a:p>
        </p:txBody>
      </p:sp>
      <p:sp>
        <p:nvSpPr>
          <p:cNvPr id="9" name="Pravokutni oblačić 8"/>
          <p:cNvSpPr/>
          <p:nvPr/>
        </p:nvSpPr>
        <p:spPr>
          <a:xfrm>
            <a:off x="971600" y="2316145"/>
            <a:ext cx="2952328" cy="3921586"/>
          </a:xfrm>
          <a:prstGeom prst="wedgeRectCallout">
            <a:avLst>
              <a:gd name="adj1" fmla="val 51529"/>
              <a:gd name="adj2" fmla="val -736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Pažljivo pročitaj i riješi zadatke</a:t>
            </a:r>
          </a:p>
          <a:p>
            <a:pPr algn="just"/>
            <a:endParaRPr lang="hr-HR" sz="2400" dirty="0" smtClean="0"/>
          </a:p>
          <a:p>
            <a:pPr algn="ctr"/>
            <a:r>
              <a:rPr lang="hr-HR" sz="2400" dirty="0" smtClean="0"/>
              <a:t>Za rješavanje radnog lista predviđeno je vrijeme</a:t>
            </a:r>
          </a:p>
          <a:p>
            <a:pPr algn="ctr"/>
            <a:r>
              <a:rPr lang="hr-HR" sz="2400" b="1" dirty="0" smtClean="0"/>
              <a:t>15 minuta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993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475656" y="560987"/>
            <a:ext cx="605901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smtClean="0">
                <a:solidFill>
                  <a:schemeClr val="accent6"/>
                </a:solidFill>
              </a:rPr>
              <a:t>Po čemu se razlikuju prometni znakovi?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11" y="2714069"/>
            <a:ext cx="2251044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76" y="2714069"/>
            <a:ext cx="2251044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0" y="2714231"/>
            <a:ext cx="2251044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33" y="4586277"/>
            <a:ext cx="2251044" cy="1501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45942"/>
            <a:ext cx="2232247" cy="148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Rezervirano mjesto sadržaja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76" y="4585134"/>
            <a:ext cx="2251203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0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915816" y="2924944"/>
            <a:ext cx="5472608" cy="1446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CB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Prometni znakovi </a:t>
            </a:r>
          </a:p>
          <a:p>
            <a:pPr algn="ctr"/>
            <a:r>
              <a:rPr lang="hr-HR" sz="4400" b="1" dirty="0" smtClean="0">
                <a:solidFill>
                  <a:srgbClr val="CB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propisi</a:t>
            </a:r>
            <a:endParaRPr lang="hr-HR" sz="4000" b="1" dirty="0">
              <a:solidFill>
                <a:srgbClr val="CB73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07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755576" y="1052736"/>
            <a:ext cx="8229600" cy="334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Sudionici prometa su pješaci, biciklisti, vozači, motorna vozila i putnici u vozilima.</a:t>
            </a:r>
          </a:p>
          <a:p>
            <a:pPr marL="0" indent="0">
              <a:buFont typeface="Arial" pitchFamily="34" charset="0"/>
              <a:buNone/>
            </a:pPr>
            <a:endParaRPr lang="hr-H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Za sigurno sudjelovanje u prometu sudionici moraju poznavati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prometne znakove, znakove ovlaštenih osoba, prometna pravila i propise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59" y="4297401"/>
            <a:ext cx="6005626" cy="201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9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1445320" y="504475"/>
            <a:ext cx="6036118" cy="9692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Prometni znakovi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072" y="1916832"/>
            <a:ext cx="8229600" cy="4237931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Značenje </a:t>
            </a:r>
            <a:r>
              <a:rPr lang="hr-HR" b="1" i="1" dirty="0">
                <a:solidFill>
                  <a:schemeClr val="bg1">
                    <a:lumMod val="50000"/>
                  </a:schemeClr>
                </a:solidFill>
              </a:rPr>
              <a:t>prometnog znaka određuje: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6" y="4133651"/>
            <a:ext cx="2251044" cy="150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8" y="4122628"/>
            <a:ext cx="2251044" cy="150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Rezervirano mjesto sadržaj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2" y="4128751"/>
            <a:ext cx="2251044" cy="150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3" name="Grupa 32"/>
          <p:cNvGrpSpPr/>
          <p:nvPr/>
        </p:nvGrpSpPr>
        <p:grpSpPr>
          <a:xfrm>
            <a:off x="2030920" y="2778678"/>
            <a:ext cx="4900715" cy="1138949"/>
            <a:chOff x="1993378" y="3082139"/>
            <a:chExt cx="4900715" cy="1138949"/>
          </a:xfrm>
        </p:grpSpPr>
        <p:sp>
          <p:nvSpPr>
            <p:cNvPr id="27" name="Strelica dolje 26"/>
            <p:cNvSpPr/>
            <p:nvPr/>
          </p:nvSpPr>
          <p:spPr>
            <a:xfrm>
              <a:off x="4457772" y="3761385"/>
              <a:ext cx="148693" cy="459703"/>
            </a:xfrm>
            <a:prstGeom prst="downArrow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Strelica dolje 27"/>
            <p:cNvSpPr/>
            <p:nvPr/>
          </p:nvSpPr>
          <p:spPr>
            <a:xfrm>
              <a:off x="6750077" y="3861048"/>
              <a:ext cx="144016" cy="360040"/>
            </a:xfrm>
            <a:prstGeom prst="downArrow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Strelica dolje 29"/>
            <p:cNvSpPr/>
            <p:nvPr/>
          </p:nvSpPr>
          <p:spPr>
            <a:xfrm>
              <a:off x="1993378" y="3761385"/>
              <a:ext cx="164816" cy="459703"/>
            </a:xfrm>
            <a:prstGeom prst="downArrow">
              <a:avLst/>
            </a:prstGeom>
            <a:solidFill>
              <a:srgbClr val="F9A307"/>
            </a:solid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Pravokutnik 30"/>
            <p:cNvSpPr/>
            <p:nvPr/>
          </p:nvSpPr>
          <p:spPr>
            <a:xfrm>
              <a:off x="2053819" y="3761386"/>
              <a:ext cx="4807907" cy="72008"/>
            </a:xfrm>
            <a:prstGeom prst="rect">
              <a:avLst/>
            </a:prstGeom>
            <a:ln>
              <a:solidFill>
                <a:srgbClr val="F9A307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4009860" y="3082139"/>
              <a:ext cx="1737505" cy="58477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OBLIK</a:t>
              </a:r>
              <a:endParaRPr lang="hr-HR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2030921" y="5188367"/>
            <a:ext cx="4905650" cy="1458041"/>
            <a:chOff x="2014176" y="5570116"/>
            <a:chExt cx="4905650" cy="1319759"/>
          </a:xfrm>
        </p:grpSpPr>
        <p:sp>
          <p:nvSpPr>
            <p:cNvPr id="35" name="Strelica dolje 34"/>
            <p:cNvSpPr/>
            <p:nvPr/>
          </p:nvSpPr>
          <p:spPr>
            <a:xfrm rot="10800000">
              <a:off x="4370989" y="5570116"/>
              <a:ext cx="151292" cy="631288"/>
            </a:xfrm>
            <a:prstGeom prst="downArrow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Strelica dolje 35"/>
            <p:cNvSpPr/>
            <p:nvPr/>
          </p:nvSpPr>
          <p:spPr>
            <a:xfrm rot="10800000">
              <a:off x="2014176" y="5586986"/>
              <a:ext cx="185117" cy="646173"/>
            </a:xfrm>
            <a:prstGeom prst="downArrow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Strelica dolje 36"/>
            <p:cNvSpPr/>
            <p:nvPr/>
          </p:nvSpPr>
          <p:spPr>
            <a:xfrm rot="10800000">
              <a:off x="6750076" y="5586986"/>
              <a:ext cx="169750" cy="646172"/>
            </a:xfrm>
            <a:prstGeom prst="downArrow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Pravokutnik 37"/>
            <p:cNvSpPr/>
            <p:nvPr/>
          </p:nvSpPr>
          <p:spPr>
            <a:xfrm rot="10800000">
              <a:off x="2063047" y="6233160"/>
              <a:ext cx="4807907" cy="6836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TekstniOkvir 38"/>
            <p:cNvSpPr txBox="1"/>
            <p:nvPr/>
          </p:nvSpPr>
          <p:spPr>
            <a:xfrm>
              <a:off x="3678320" y="6360561"/>
              <a:ext cx="2089842" cy="52931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SIMBOL</a:t>
              </a:r>
              <a:endParaRPr lang="hr-HR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2223944" y="3698582"/>
            <a:ext cx="4364495" cy="719944"/>
            <a:chOff x="2360921" y="4149216"/>
            <a:chExt cx="4193704" cy="719944"/>
          </a:xfrm>
        </p:grpSpPr>
        <p:sp>
          <p:nvSpPr>
            <p:cNvPr id="46" name="TekstniOkvir 45"/>
            <p:cNvSpPr txBox="1"/>
            <p:nvPr/>
          </p:nvSpPr>
          <p:spPr>
            <a:xfrm>
              <a:off x="2672865" y="4149216"/>
              <a:ext cx="1440160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BOJA</a:t>
              </a:r>
              <a:endParaRPr lang="hr-HR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8" name="Ravni poveznik sa strelicom 47"/>
            <p:cNvCxnSpPr/>
            <p:nvPr/>
          </p:nvCxnSpPr>
          <p:spPr>
            <a:xfrm>
              <a:off x="2360921" y="4869160"/>
              <a:ext cx="4193704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8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280983566"/>
              </p:ext>
            </p:extLst>
          </p:nvPr>
        </p:nvGraphicFramePr>
        <p:xfrm>
          <a:off x="539552" y="0"/>
          <a:ext cx="8280920" cy="481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Rezervirano mjesto sadržaja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46972"/>
            <a:ext cx="2251203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Rezervirano mjesto sadržaja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68782"/>
            <a:ext cx="2251203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Rezervirano mjesto sadržaja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37111"/>
            <a:ext cx="2251203" cy="150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7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054986"/>
            <a:ext cx="6809928" cy="86895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Znakovi opasnosti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708920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Znakovi opasnosti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upozoravaju sudionike u prometu na opasnost ili prirodu opasnosti koja im prijeti na određenom mjestu ili dijelu puta.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154">
            <a:off x="717188" y="961170"/>
            <a:ext cx="1467663" cy="129567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a 5"/>
          <p:cNvGrpSpPr/>
          <p:nvPr/>
        </p:nvGrpSpPr>
        <p:grpSpPr>
          <a:xfrm>
            <a:off x="1907704" y="4448061"/>
            <a:ext cx="5603277" cy="2210917"/>
            <a:chOff x="1907704" y="4448061"/>
            <a:chExt cx="5603277" cy="2210917"/>
          </a:xfrm>
        </p:grpSpPr>
        <p:pic>
          <p:nvPicPr>
            <p:cNvPr id="8" name="Rezervirano mjesto sadržaja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456275"/>
              <a:ext cx="1602972" cy="1069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kstniOkvir 3"/>
            <p:cNvSpPr txBox="1"/>
            <p:nvPr/>
          </p:nvSpPr>
          <p:spPr>
            <a:xfrm>
              <a:off x="1907704" y="5735648"/>
              <a:ext cx="1602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Obilježeni pješački prijelaz</a:t>
              </a:r>
              <a:endParaRPr lang="hr-HR" b="1" dirty="0"/>
            </a:p>
          </p:txBody>
        </p:sp>
        <p:pic>
          <p:nvPicPr>
            <p:cNvPr id="9" name="Rezervirano mjesto sadržaja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28" y="4448061"/>
              <a:ext cx="1602972" cy="10694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kstniOkvir 10"/>
            <p:cNvSpPr txBox="1"/>
            <p:nvPr/>
          </p:nvSpPr>
          <p:spPr>
            <a:xfrm>
              <a:off x="3904828" y="5727434"/>
              <a:ext cx="1602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Nailazak na prometna svjetla</a:t>
              </a:r>
              <a:endParaRPr lang="hr-HR" b="1" dirty="0"/>
            </a:p>
          </p:txBody>
        </p:sp>
        <p:pic>
          <p:nvPicPr>
            <p:cNvPr id="12" name="Rezervirano mjesto sadržaja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009" y="4456275"/>
              <a:ext cx="1602972" cy="10694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kstniOkvir 12"/>
            <p:cNvSpPr txBox="1"/>
            <p:nvPr/>
          </p:nvSpPr>
          <p:spPr>
            <a:xfrm>
              <a:off x="5908009" y="5735648"/>
              <a:ext cx="1602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Opasnost na cesti</a:t>
              </a:r>
              <a:endParaRPr lang="hr-H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08912" cy="86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Znakovi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izričitih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naredbi  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7790" y="2547088"/>
            <a:ext cx="8229600" cy="3651047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Znakovi izričitih naredbi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daju do znanja sudionicima u prometu da na označenom mjestu ili djelu prometnice kojom se kreću vrijede određene zabrane, ograničenja i obaveze.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154">
            <a:off x="336007" y="540026"/>
            <a:ext cx="1941990" cy="129567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upa 3"/>
          <p:cNvGrpSpPr/>
          <p:nvPr/>
        </p:nvGrpSpPr>
        <p:grpSpPr>
          <a:xfrm>
            <a:off x="1763688" y="4853165"/>
            <a:ext cx="5662653" cy="2002058"/>
            <a:chOff x="1763688" y="4853165"/>
            <a:chExt cx="5662653" cy="2002058"/>
          </a:xfrm>
        </p:grpSpPr>
        <p:pic>
          <p:nvPicPr>
            <p:cNvPr id="6" name="Rezervirano mjesto sadržaja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299" y="4853165"/>
              <a:ext cx="1584097" cy="10568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kstniOkvir 6"/>
            <p:cNvSpPr txBox="1"/>
            <p:nvPr/>
          </p:nvSpPr>
          <p:spPr>
            <a:xfrm>
              <a:off x="1763688" y="616530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Ograničenje brzine</a:t>
              </a:r>
              <a:endParaRPr lang="hr-HR" b="1" dirty="0"/>
            </a:p>
          </p:txBody>
        </p:sp>
        <p:pic>
          <p:nvPicPr>
            <p:cNvPr id="8" name="Rezervirano mjesto sadržaja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184" y="4857342"/>
              <a:ext cx="1584097" cy="10568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kstniOkvir 8"/>
            <p:cNvSpPr txBox="1"/>
            <p:nvPr/>
          </p:nvSpPr>
          <p:spPr>
            <a:xfrm>
              <a:off x="3755573" y="6169481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Obavezno zaustavljanje</a:t>
              </a:r>
              <a:endParaRPr lang="hr-HR" b="1" dirty="0"/>
            </a:p>
          </p:txBody>
        </p:sp>
        <p:pic>
          <p:nvPicPr>
            <p:cNvPr id="10" name="Rezervirano mjesto sadržaja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742" y="4875004"/>
              <a:ext cx="1584095" cy="10568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kstniOkvir 10"/>
            <p:cNvSpPr txBox="1"/>
            <p:nvPr/>
          </p:nvSpPr>
          <p:spPr>
            <a:xfrm>
              <a:off x="5698149" y="5931893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Zabrana prometa za pješake</a:t>
              </a:r>
              <a:endParaRPr lang="hr-H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85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7626" y="1124744"/>
            <a:ext cx="6809928" cy="86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hr-HR" sz="4800" b="1" i="1" dirty="0" smtClean="0">
                <a:solidFill>
                  <a:schemeClr val="accent6">
                    <a:lumMod val="50000"/>
                  </a:schemeClr>
                </a:solidFill>
              </a:rPr>
              <a:t>Znakovi obavijesti</a:t>
            </a:r>
            <a:endParaRPr lang="hr-H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7790" y="2746119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Znakovi obavijesti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pružaju sudionicima u prometu obavijesti o cesti kojom se kreću i druge obavijesti koje im mogu biti korisne.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154">
            <a:off x="1100907" y="933822"/>
            <a:ext cx="1460061" cy="145321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upa 7"/>
          <p:cNvGrpSpPr/>
          <p:nvPr/>
        </p:nvGrpSpPr>
        <p:grpSpPr>
          <a:xfrm>
            <a:off x="1924705" y="4513031"/>
            <a:ext cx="5318254" cy="2256012"/>
            <a:chOff x="2843982" y="4515441"/>
            <a:chExt cx="5318254" cy="2256012"/>
          </a:xfrm>
        </p:grpSpPr>
        <p:pic>
          <p:nvPicPr>
            <p:cNvPr id="6" name="Rezervirano mjesto sadržaja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5" r="13804"/>
            <a:stretch/>
          </p:blipFill>
          <p:spPr>
            <a:xfrm>
              <a:off x="3180575" y="4570832"/>
              <a:ext cx="1224136" cy="11358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kstniOkvir 3"/>
            <p:cNvSpPr txBox="1"/>
            <p:nvPr/>
          </p:nvSpPr>
          <p:spPr>
            <a:xfrm>
              <a:off x="2843982" y="5848123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Obilježen pješački prijelaz</a:t>
              </a:r>
              <a:endParaRPr lang="hr-HR" b="1" dirty="0"/>
            </a:p>
          </p:txBody>
        </p:sp>
        <p:pic>
          <p:nvPicPr>
            <p:cNvPr id="12" name="Rezervirano mjesto sadržaja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15" y="4515441"/>
              <a:ext cx="995902" cy="14754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kstniOkvir 12"/>
            <p:cNvSpPr txBox="1"/>
            <p:nvPr/>
          </p:nvSpPr>
          <p:spPr>
            <a:xfrm>
              <a:off x="4849868" y="6150077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Školska patrola</a:t>
              </a:r>
              <a:endParaRPr lang="hr-HR" b="1" dirty="0"/>
            </a:p>
          </p:txBody>
        </p:sp>
        <p:pic>
          <p:nvPicPr>
            <p:cNvPr id="15" name="Rezervirano mjesto sadržaja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421" y="4570832"/>
              <a:ext cx="1141237" cy="1102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TekstniOkvir 15"/>
            <p:cNvSpPr txBox="1"/>
            <p:nvPr/>
          </p:nvSpPr>
          <p:spPr>
            <a:xfrm>
              <a:off x="6506052" y="5805701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Obilježeni biciklistički prijelaz</a:t>
              </a:r>
              <a:endParaRPr lang="hr-H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4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1237</TotalTime>
  <Words>333</Words>
  <Application>Microsoft Office PowerPoint</Application>
  <PresentationFormat>Prikaz na zaslonu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Solsticij</vt:lpstr>
      <vt:lpstr>Koje prometne znakove si susreo od kuće do škole i što znače?</vt:lpstr>
      <vt:lpstr>PowerPointova prezentacija</vt:lpstr>
      <vt:lpstr>PowerPointova prezentacija</vt:lpstr>
      <vt:lpstr>PowerPointova prezentacija</vt:lpstr>
      <vt:lpstr> Prometni znakovi</vt:lpstr>
      <vt:lpstr>PowerPointova prezentacija</vt:lpstr>
      <vt:lpstr>         Znakovi opasnosti</vt:lpstr>
      <vt:lpstr>            Znakovi izričitih naredbi  </vt:lpstr>
      <vt:lpstr>         Znakovi obavijesti</vt:lpstr>
      <vt:lpstr> Prometna signalizacija  - semafor</vt:lpstr>
      <vt:lpstr>        Prometni propisi</vt:lpstr>
      <vt:lpstr>        Raskrižje</vt:lpstr>
      <vt:lpstr> Prometni znakovi i propisi  Prometno raskrižje </vt:lpstr>
      <vt:lpstr> Prometno raskrižje - operacijska lista </vt:lpstr>
      <vt:lpstr> Prometni znakovi i propisi  -   ponavljanje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Ivanka-Informatila</cp:lastModifiedBy>
  <cp:revision>113</cp:revision>
  <dcterms:created xsi:type="dcterms:W3CDTF">2014-07-14T13:41:43Z</dcterms:created>
  <dcterms:modified xsi:type="dcterms:W3CDTF">2019-07-23T09:56:10Z</dcterms:modified>
</cp:coreProperties>
</file>