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1" r:id="rId4"/>
    <p:sldId id="278" r:id="rId5"/>
    <p:sldId id="259" r:id="rId6"/>
    <p:sldId id="280" r:id="rId7"/>
    <p:sldId id="257" r:id="rId8"/>
    <p:sldId id="275" r:id="rId9"/>
    <p:sldId id="262" r:id="rId10"/>
    <p:sldId id="277" r:id="rId11"/>
    <p:sldId id="265" r:id="rId12"/>
    <p:sldId id="266" r:id="rId13"/>
    <p:sldId id="267" r:id="rId14"/>
    <p:sldId id="271" r:id="rId15"/>
    <p:sldId id="276" r:id="rId16"/>
    <p:sldId id="279" r:id="rId17"/>
    <p:sldId id="282" r:id="rId18"/>
    <p:sldId id="281" r:id="rId19"/>
    <p:sldId id="272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84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2105E-725C-411E-9E58-CF20E5F67355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F29AABC5-0B7C-4230-AC0E-9861C9365EA3}">
      <dgm:prSet phldrT="[Tekst]" custT="1"/>
      <dgm:spPr/>
      <dgm:t>
        <a:bodyPr/>
        <a:lstStyle/>
        <a:p>
          <a:r>
            <a:rPr lang="hr-HR" sz="1900" dirty="0" smtClean="0"/>
            <a:t> Savijanje</a:t>
          </a:r>
          <a:endParaRPr lang="hr-HR" sz="1900" dirty="0"/>
        </a:p>
      </dgm:t>
    </dgm:pt>
    <dgm:pt modelId="{F5F361AA-0DA4-48EE-9FFC-37AB5707752A}" type="parTrans" cxnId="{3F689CF8-BB1C-4F37-ACD4-EEFC6DD99323}">
      <dgm:prSet/>
      <dgm:spPr/>
      <dgm:t>
        <a:bodyPr/>
        <a:lstStyle/>
        <a:p>
          <a:endParaRPr lang="hr-HR"/>
        </a:p>
      </dgm:t>
    </dgm:pt>
    <dgm:pt modelId="{47DB7C34-F902-4223-924A-75C6B64B0A54}" type="sibTrans" cxnId="{3F689CF8-BB1C-4F37-ACD4-EEFC6DD99323}">
      <dgm:prSet/>
      <dgm:spPr/>
      <dgm:t>
        <a:bodyPr/>
        <a:lstStyle/>
        <a:p>
          <a:endParaRPr lang="hr-HR"/>
        </a:p>
      </dgm:t>
    </dgm:pt>
    <dgm:pt modelId="{7A6CEB11-ABE1-44BA-9FCD-70D185587448}">
      <dgm:prSet custT="1"/>
      <dgm:spPr/>
      <dgm:t>
        <a:bodyPr/>
        <a:lstStyle/>
        <a:p>
          <a:r>
            <a:rPr lang="hr-HR" sz="2000" dirty="0" smtClean="0"/>
            <a:t> Rezanje</a:t>
          </a:r>
          <a:endParaRPr lang="hr-HR" sz="2000" dirty="0"/>
        </a:p>
      </dgm:t>
    </dgm:pt>
    <dgm:pt modelId="{BBBF0A74-9FA6-438F-8E39-B75D2D4E343C}" type="parTrans" cxnId="{6BFFCFEA-A8D8-4B0B-AD9F-E749E78CF8E4}">
      <dgm:prSet/>
      <dgm:spPr/>
      <dgm:t>
        <a:bodyPr/>
        <a:lstStyle/>
        <a:p>
          <a:endParaRPr lang="hr-HR"/>
        </a:p>
      </dgm:t>
    </dgm:pt>
    <dgm:pt modelId="{BC785856-8219-48E1-B3C2-0B0289E481D4}" type="sibTrans" cxnId="{6BFFCFEA-A8D8-4B0B-AD9F-E749E78CF8E4}">
      <dgm:prSet/>
      <dgm:spPr/>
      <dgm:t>
        <a:bodyPr/>
        <a:lstStyle/>
        <a:p>
          <a:endParaRPr lang="hr-HR"/>
        </a:p>
      </dgm:t>
    </dgm:pt>
    <dgm:pt modelId="{1FDF9888-F359-4343-B129-073BE4FDCEC4}">
      <dgm:prSet custT="1"/>
      <dgm:spPr/>
      <dgm:t>
        <a:bodyPr/>
        <a:lstStyle/>
        <a:p>
          <a:r>
            <a:rPr lang="hr-HR" sz="2000" dirty="0" smtClean="0"/>
            <a:t> Lijepljenje</a:t>
          </a:r>
          <a:endParaRPr lang="hr-HR" sz="2000" dirty="0"/>
        </a:p>
      </dgm:t>
    </dgm:pt>
    <dgm:pt modelId="{FC71C36E-2555-4ABC-A26F-C24D0A07774D}" type="parTrans" cxnId="{147C6C91-892B-4F9D-962C-92AF50EAB4AB}">
      <dgm:prSet/>
      <dgm:spPr/>
      <dgm:t>
        <a:bodyPr/>
        <a:lstStyle/>
        <a:p>
          <a:endParaRPr lang="hr-HR"/>
        </a:p>
      </dgm:t>
    </dgm:pt>
    <dgm:pt modelId="{C279432C-0B22-4631-9624-B60057D07CF9}" type="sibTrans" cxnId="{147C6C91-892B-4F9D-962C-92AF50EAB4AB}">
      <dgm:prSet/>
      <dgm:spPr/>
      <dgm:t>
        <a:bodyPr/>
        <a:lstStyle/>
        <a:p>
          <a:endParaRPr lang="hr-HR"/>
        </a:p>
      </dgm:t>
    </dgm:pt>
    <dgm:pt modelId="{F1606D96-D604-433B-915F-879DAF8D1F6E}">
      <dgm:prSet custT="1"/>
      <dgm:spPr/>
      <dgm:t>
        <a:bodyPr/>
        <a:lstStyle/>
        <a:p>
          <a:r>
            <a:rPr lang="hr-HR" sz="2000" dirty="0" smtClean="0"/>
            <a:t>Sastavljanje</a:t>
          </a:r>
          <a:endParaRPr lang="hr-HR" sz="2000" dirty="0"/>
        </a:p>
      </dgm:t>
    </dgm:pt>
    <dgm:pt modelId="{3DA93503-2536-4032-93A8-3C44017DB07B}" type="parTrans" cxnId="{4D5831CF-2E71-495B-B575-D990F291ADA5}">
      <dgm:prSet/>
      <dgm:spPr/>
      <dgm:t>
        <a:bodyPr/>
        <a:lstStyle/>
        <a:p>
          <a:endParaRPr lang="hr-HR"/>
        </a:p>
      </dgm:t>
    </dgm:pt>
    <dgm:pt modelId="{F2000F58-8FAE-4441-96EA-5E163F18D11D}" type="sibTrans" cxnId="{4D5831CF-2E71-495B-B575-D990F291ADA5}">
      <dgm:prSet/>
      <dgm:spPr/>
      <dgm:t>
        <a:bodyPr/>
        <a:lstStyle/>
        <a:p>
          <a:endParaRPr lang="hr-HR"/>
        </a:p>
      </dgm:t>
    </dgm:pt>
    <dgm:pt modelId="{F03729C9-DAEF-462B-A120-656B3BEC9D71}">
      <dgm:prSet phldrT="[Tekst]" custT="1"/>
      <dgm:spPr/>
      <dgm:t>
        <a:bodyPr/>
        <a:lstStyle/>
        <a:p>
          <a:r>
            <a:rPr lang="hr-HR" sz="2000" dirty="0" smtClean="0"/>
            <a:t>Tehničko  crtanje</a:t>
          </a:r>
          <a:endParaRPr lang="hr-HR" sz="2000" dirty="0"/>
        </a:p>
      </dgm:t>
    </dgm:pt>
    <dgm:pt modelId="{0EA8074B-AEE4-4C1B-9287-F7AF5B12A173}" type="sibTrans" cxnId="{BB1F7C2D-9E5C-4707-A327-A0986089BD0B}">
      <dgm:prSet/>
      <dgm:spPr/>
      <dgm:t>
        <a:bodyPr/>
        <a:lstStyle/>
        <a:p>
          <a:endParaRPr lang="hr-HR"/>
        </a:p>
      </dgm:t>
    </dgm:pt>
    <dgm:pt modelId="{22C862A3-DD5D-455E-BBB4-202631F8129B}" type="parTrans" cxnId="{BB1F7C2D-9E5C-4707-A327-A0986089BD0B}">
      <dgm:prSet/>
      <dgm:spPr/>
      <dgm:t>
        <a:bodyPr/>
        <a:lstStyle/>
        <a:p>
          <a:endParaRPr lang="hr-HR"/>
        </a:p>
      </dgm:t>
    </dgm:pt>
    <dgm:pt modelId="{843468DE-F674-4939-A767-B12E7F1F2591}" type="pres">
      <dgm:prSet presAssocID="{A732105E-725C-411E-9E58-CF20E5F6735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3EC747A-CCB9-4776-8510-EA11D1FFDF98}" type="pres">
      <dgm:prSet presAssocID="{F03729C9-DAEF-462B-A120-656B3BEC9D71}" presName="composite" presStyleCnt="0"/>
      <dgm:spPr/>
      <dgm:t>
        <a:bodyPr/>
        <a:lstStyle/>
        <a:p>
          <a:endParaRPr lang="hr-HR"/>
        </a:p>
      </dgm:t>
    </dgm:pt>
    <dgm:pt modelId="{2592E332-156D-4252-93C8-FF6B054B861D}" type="pres">
      <dgm:prSet presAssocID="{F03729C9-DAEF-462B-A120-656B3BEC9D71}" presName="LShape" presStyleLbl="alignNode1" presStyleIdx="0" presStyleCnt="9"/>
      <dgm:spPr/>
      <dgm:t>
        <a:bodyPr/>
        <a:lstStyle/>
        <a:p>
          <a:endParaRPr lang="hr-HR"/>
        </a:p>
      </dgm:t>
    </dgm:pt>
    <dgm:pt modelId="{35D048C7-5D77-45E9-BF0F-7D0E3FD9335E}" type="pres">
      <dgm:prSet presAssocID="{F03729C9-DAEF-462B-A120-656B3BEC9D71}" presName="ParentText" presStyleLbl="revTx" presStyleIdx="0" presStyleCnt="5" custScaleX="117925" custLinFactNeighborX="7416" custLinFactNeighborY="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990863-18D7-4EC0-B1A4-1969E991A20A}" type="pres">
      <dgm:prSet presAssocID="{F03729C9-DAEF-462B-A120-656B3BEC9D71}" presName="Triangle" presStyleLbl="alignNode1" presStyleIdx="1" presStyleCnt="9"/>
      <dgm:spPr/>
      <dgm:t>
        <a:bodyPr/>
        <a:lstStyle/>
        <a:p>
          <a:endParaRPr lang="hr-HR"/>
        </a:p>
      </dgm:t>
    </dgm:pt>
    <dgm:pt modelId="{FDDEBF15-481A-4CEC-8D5D-51A73BA2BED2}" type="pres">
      <dgm:prSet presAssocID="{0EA8074B-AEE4-4C1B-9287-F7AF5B12A173}" presName="sibTrans" presStyleCnt="0"/>
      <dgm:spPr/>
      <dgm:t>
        <a:bodyPr/>
        <a:lstStyle/>
        <a:p>
          <a:endParaRPr lang="hr-HR"/>
        </a:p>
      </dgm:t>
    </dgm:pt>
    <dgm:pt modelId="{0BDBED83-0B6A-4858-9D7A-B5415B60F373}" type="pres">
      <dgm:prSet presAssocID="{0EA8074B-AEE4-4C1B-9287-F7AF5B12A173}" presName="space" presStyleCnt="0"/>
      <dgm:spPr/>
      <dgm:t>
        <a:bodyPr/>
        <a:lstStyle/>
        <a:p>
          <a:endParaRPr lang="hr-HR"/>
        </a:p>
      </dgm:t>
    </dgm:pt>
    <dgm:pt modelId="{F7D11DEE-F531-4C2E-89B5-E8515F66CC81}" type="pres">
      <dgm:prSet presAssocID="{F29AABC5-0B7C-4230-AC0E-9861C9365EA3}" presName="composite" presStyleCnt="0"/>
      <dgm:spPr/>
      <dgm:t>
        <a:bodyPr/>
        <a:lstStyle/>
        <a:p>
          <a:endParaRPr lang="hr-HR"/>
        </a:p>
      </dgm:t>
    </dgm:pt>
    <dgm:pt modelId="{AB057738-29B8-4589-90A5-409271A387FC}" type="pres">
      <dgm:prSet presAssocID="{F29AABC5-0B7C-4230-AC0E-9861C9365EA3}" presName="LShape" presStyleLbl="alignNode1" presStyleIdx="2" presStyleCnt="9"/>
      <dgm:spPr/>
      <dgm:t>
        <a:bodyPr/>
        <a:lstStyle/>
        <a:p>
          <a:endParaRPr lang="hr-HR"/>
        </a:p>
      </dgm:t>
    </dgm:pt>
    <dgm:pt modelId="{15421DD4-9984-4F7C-9BCA-E85026887626}" type="pres">
      <dgm:prSet presAssocID="{F29AABC5-0B7C-4230-AC0E-9861C9365EA3}" presName="ParentText" presStyleLbl="revTx" presStyleIdx="1" presStyleCnt="5" custScaleX="128065" custLinFactNeighborX="15075" custLinFactNeighborY="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0471AB-B0FC-4989-AE6A-4DCAD878CA3E}" type="pres">
      <dgm:prSet presAssocID="{F29AABC5-0B7C-4230-AC0E-9861C9365EA3}" presName="Triangle" presStyleLbl="alignNode1" presStyleIdx="3" presStyleCnt="9"/>
      <dgm:spPr/>
      <dgm:t>
        <a:bodyPr/>
        <a:lstStyle/>
        <a:p>
          <a:endParaRPr lang="hr-HR"/>
        </a:p>
      </dgm:t>
    </dgm:pt>
    <dgm:pt modelId="{8A4B4CA8-01DE-4459-A262-60B44BEF31F5}" type="pres">
      <dgm:prSet presAssocID="{47DB7C34-F902-4223-924A-75C6B64B0A54}" presName="sibTrans" presStyleCnt="0"/>
      <dgm:spPr/>
      <dgm:t>
        <a:bodyPr/>
        <a:lstStyle/>
        <a:p>
          <a:endParaRPr lang="hr-HR"/>
        </a:p>
      </dgm:t>
    </dgm:pt>
    <dgm:pt modelId="{7A7DE8F8-8E1F-438D-A7D2-66A120ABA235}" type="pres">
      <dgm:prSet presAssocID="{47DB7C34-F902-4223-924A-75C6B64B0A54}" presName="space" presStyleCnt="0"/>
      <dgm:spPr/>
      <dgm:t>
        <a:bodyPr/>
        <a:lstStyle/>
        <a:p>
          <a:endParaRPr lang="hr-HR"/>
        </a:p>
      </dgm:t>
    </dgm:pt>
    <dgm:pt modelId="{A880C3D5-E6D2-4C13-955E-3DF454813634}" type="pres">
      <dgm:prSet presAssocID="{7A6CEB11-ABE1-44BA-9FCD-70D185587448}" presName="composite" presStyleCnt="0"/>
      <dgm:spPr/>
      <dgm:t>
        <a:bodyPr/>
        <a:lstStyle/>
        <a:p>
          <a:endParaRPr lang="hr-HR"/>
        </a:p>
      </dgm:t>
    </dgm:pt>
    <dgm:pt modelId="{47F8FC18-10A5-4313-847F-60681398656E}" type="pres">
      <dgm:prSet presAssocID="{7A6CEB11-ABE1-44BA-9FCD-70D185587448}" presName="LShape" presStyleLbl="alignNode1" presStyleIdx="4" presStyleCnt="9"/>
      <dgm:spPr/>
      <dgm:t>
        <a:bodyPr/>
        <a:lstStyle/>
        <a:p>
          <a:endParaRPr lang="hr-HR"/>
        </a:p>
      </dgm:t>
    </dgm:pt>
    <dgm:pt modelId="{B8F7FCD2-F37C-4F37-8E2C-991FCA4D406B}" type="pres">
      <dgm:prSet presAssocID="{7A6CEB11-ABE1-44BA-9FCD-70D185587448}" presName="ParentText" presStyleLbl="revTx" presStyleIdx="2" presStyleCnt="5" custScaleX="128487" custLinFactNeighborX="15180" custLinFactNeighborY="-3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DB7D3D-434E-4DA3-B175-0C6944F1F6C4}" type="pres">
      <dgm:prSet presAssocID="{7A6CEB11-ABE1-44BA-9FCD-70D185587448}" presName="Triangle" presStyleLbl="alignNode1" presStyleIdx="5" presStyleCnt="9"/>
      <dgm:spPr/>
      <dgm:t>
        <a:bodyPr/>
        <a:lstStyle/>
        <a:p>
          <a:endParaRPr lang="hr-HR"/>
        </a:p>
      </dgm:t>
    </dgm:pt>
    <dgm:pt modelId="{B530FE78-7146-46E5-92AB-C6A17CC9037B}" type="pres">
      <dgm:prSet presAssocID="{BC785856-8219-48E1-B3C2-0B0289E481D4}" presName="sibTrans" presStyleCnt="0"/>
      <dgm:spPr/>
      <dgm:t>
        <a:bodyPr/>
        <a:lstStyle/>
        <a:p>
          <a:endParaRPr lang="hr-HR"/>
        </a:p>
      </dgm:t>
    </dgm:pt>
    <dgm:pt modelId="{592C9F99-D863-4825-B4EF-964C518EB555}" type="pres">
      <dgm:prSet presAssocID="{BC785856-8219-48E1-B3C2-0B0289E481D4}" presName="space" presStyleCnt="0"/>
      <dgm:spPr/>
      <dgm:t>
        <a:bodyPr/>
        <a:lstStyle/>
        <a:p>
          <a:endParaRPr lang="hr-HR"/>
        </a:p>
      </dgm:t>
    </dgm:pt>
    <dgm:pt modelId="{4ACCD2A7-E83E-4BC3-9814-24D15666A173}" type="pres">
      <dgm:prSet presAssocID="{1FDF9888-F359-4343-B129-073BE4FDCEC4}" presName="composite" presStyleCnt="0"/>
      <dgm:spPr/>
      <dgm:t>
        <a:bodyPr/>
        <a:lstStyle/>
        <a:p>
          <a:endParaRPr lang="hr-HR"/>
        </a:p>
      </dgm:t>
    </dgm:pt>
    <dgm:pt modelId="{94BF505E-F349-47EC-B012-F5326749E51A}" type="pres">
      <dgm:prSet presAssocID="{1FDF9888-F359-4343-B129-073BE4FDCEC4}" presName="LShape" presStyleLbl="alignNode1" presStyleIdx="6" presStyleCnt="9" custLinFactNeighborX="-17343" custLinFactNeighborY="-756"/>
      <dgm:spPr/>
      <dgm:t>
        <a:bodyPr/>
        <a:lstStyle/>
        <a:p>
          <a:endParaRPr lang="hr-HR"/>
        </a:p>
      </dgm:t>
    </dgm:pt>
    <dgm:pt modelId="{51D4393C-7935-4346-AEB2-14A88499980C}" type="pres">
      <dgm:prSet presAssocID="{1FDF9888-F359-4343-B129-073BE4FDCEC4}" presName="ParentText" presStyleLbl="revTx" presStyleIdx="3" presStyleCnt="5" custScaleX="161041" custLinFactNeighborX="8407" custLinFactNeighborY="-3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0404B0-5468-4BAD-A3EE-118A688FF867}" type="pres">
      <dgm:prSet presAssocID="{1FDF9888-F359-4343-B129-073BE4FDCEC4}" presName="Triangle" presStyleLbl="alignNode1" presStyleIdx="7" presStyleCnt="9" custLinFactX="-9707" custLinFactNeighborX="-100000" custLinFactNeighborY="20441"/>
      <dgm:spPr/>
      <dgm:t>
        <a:bodyPr/>
        <a:lstStyle/>
        <a:p>
          <a:endParaRPr lang="hr-HR"/>
        </a:p>
      </dgm:t>
    </dgm:pt>
    <dgm:pt modelId="{8039D94B-F578-4EF9-A223-F6CB1724E659}" type="pres">
      <dgm:prSet presAssocID="{C279432C-0B22-4631-9624-B60057D07CF9}" presName="sibTrans" presStyleCnt="0"/>
      <dgm:spPr/>
      <dgm:t>
        <a:bodyPr/>
        <a:lstStyle/>
        <a:p>
          <a:endParaRPr lang="hr-HR"/>
        </a:p>
      </dgm:t>
    </dgm:pt>
    <dgm:pt modelId="{45D03816-4B4C-42B9-9B46-4D1C1B76DDA8}" type="pres">
      <dgm:prSet presAssocID="{C279432C-0B22-4631-9624-B60057D07CF9}" presName="space" presStyleCnt="0"/>
      <dgm:spPr/>
      <dgm:t>
        <a:bodyPr/>
        <a:lstStyle/>
        <a:p>
          <a:endParaRPr lang="hr-HR"/>
        </a:p>
      </dgm:t>
    </dgm:pt>
    <dgm:pt modelId="{D44B0298-EE25-43B6-8C7A-3D611FEDB4E6}" type="pres">
      <dgm:prSet presAssocID="{F1606D96-D604-433B-915F-879DAF8D1F6E}" presName="composite" presStyleCnt="0"/>
      <dgm:spPr/>
      <dgm:t>
        <a:bodyPr/>
        <a:lstStyle/>
        <a:p>
          <a:endParaRPr lang="hr-HR"/>
        </a:p>
      </dgm:t>
    </dgm:pt>
    <dgm:pt modelId="{52091444-17E5-4731-A25C-21DDEFCD84B0}" type="pres">
      <dgm:prSet presAssocID="{F1606D96-D604-433B-915F-879DAF8D1F6E}" presName="LShape" presStyleLbl="alignNode1" presStyleIdx="8" presStyleCnt="9" custLinFactNeighborX="-13560" custLinFactNeighborY="-3873"/>
      <dgm:spPr/>
      <dgm:t>
        <a:bodyPr/>
        <a:lstStyle/>
        <a:p>
          <a:endParaRPr lang="hr-HR"/>
        </a:p>
      </dgm:t>
    </dgm:pt>
    <dgm:pt modelId="{7E2BD5A4-6B7A-476B-9793-389081C8596F}" type="pres">
      <dgm:prSet presAssocID="{F1606D96-D604-433B-915F-879DAF8D1F6E}" presName="ParentText" presStyleLbl="revTx" presStyleIdx="4" presStyleCnt="5" custScaleX="133117" custLinFactNeighborX="-7938" custLinFactNeighborY="-4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FFCFEA-A8D8-4B0B-AD9F-E749E78CF8E4}" srcId="{A732105E-725C-411E-9E58-CF20E5F67355}" destId="{7A6CEB11-ABE1-44BA-9FCD-70D185587448}" srcOrd="2" destOrd="0" parTransId="{BBBF0A74-9FA6-438F-8E39-B75D2D4E343C}" sibTransId="{BC785856-8219-48E1-B3C2-0B0289E481D4}"/>
    <dgm:cxn modelId="{04EDE1E2-52F1-4C07-9BC3-6ACE45ED6F59}" type="presOf" srcId="{A732105E-725C-411E-9E58-CF20E5F67355}" destId="{843468DE-F674-4939-A767-B12E7F1F2591}" srcOrd="0" destOrd="0" presId="urn:microsoft.com/office/officeart/2009/3/layout/StepUpProcess"/>
    <dgm:cxn modelId="{46568CB5-A5A1-423D-98A7-4EE46BAFA2F3}" type="presOf" srcId="{7A6CEB11-ABE1-44BA-9FCD-70D185587448}" destId="{B8F7FCD2-F37C-4F37-8E2C-991FCA4D406B}" srcOrd="0" destOrd="0" presId="urn:microsoft.com/office/officeart/2009/3/layout/StepUpProcess"/>
    <dgm:cxn modelId="{A8F55D70-D292-4FF0-8905-54DBC24CA430}" type="presOf" srcId="{1FDF9888-F359-4343-B129-073BE4FDCEC4}" destId="{51D4393C-7935-4346-AEB2-14A88499980C}" srcOrd="0" destOrd="0" presId="urn:microsoft.com/office/officeart/2009/3/layout/StepUpProcess"/>
    <dgm:cxn modelId="{F540EAB4-1681-4361-91F6-3FE74B96178C}" type="presOf" srcId="{F1606D96-D604-433B-915F-879DAF8D1F6E}" destId="{7E2BD5A4-6B7A-476B-9793-389081C8596F}" srcOrd="0" destOrd="0" presId="urn:microsoft.com/office/officeart/2009/3/layout/StepUpProcess"/>
    <dgm:cxn modelId="{AE4C714F-34EA-4776-AA64-DE0EEF9C7CF6}" type="presOf" srcId="{F29AABC5-0B7C-4230-AC0E-9861C9365EA3}" destId="{15421DD4-9984-4F7C-9BCA-E85026887626}" srcOrd="0" destOrd="0" presId="urn:microsoft.com/office/officeart/2009/3/layout/StepUpProcess"/>
    <dgm:cxn modelId="{3F689CF8-BB1C-4F37-ACD4-EEFC6DD99323}" srcId="{A732105E-725C-411E-9E58-CF20E5F67355}" destId="{F29AABC5-0B7C-4230-AC0E-9861C9365EA3}" srcOrd="1" destOrd="0" parTransId="{F5F361AA-0DA4-48EE-9FFC-37AB5707752A}" sibTransId="{47DB7C34-F902-4223-924A-75C6B64B0A54}"/>
    <dgm:cxn modelId="{4E45865A-5CCF-4C28-BEF6-57043DA2E096}" type="presOf" srcId="{F03729C9-DAEF-462B-A120-656B3BEC9D71}" destId="{35D048C7-5D77-45E9-BF0F-7D0E3FD9335E}" srcOrd="0" destOrd="0" presId="urn:microsoft.com/office/officeart/2009/3/layout/StepUpProcess"/>
    <dgm:cxn modelId="{4D5831CF-2E71-495B-B575-D990F291ADA5}" srcId="{A732105E-725C-411E-9E58-CF20E5F67355}" destId="{F1606D96-D604-433B-915F-879DAF8D1F6E}" srcOrd="4" destOrd="0" parTransId="{3DA93503-2536-4032-93A8-3C44017DB07B}" sibTransId="{F2000F58-8FAE-4441-96EA-5E163F18D11D}"/>
    <dgm:cxn modelId="{147C6C91-892B-4F9D-962C-92AF50EAB4AB}" srcId="{A732105E-725C-411E-9E58-CF20E5F67355}" destId="{1FDF9888-F359-4343-B129-073BE4FDCEC4}" srcOrd="3" destOrd="0" parTransId="{FC71C36E-2555-4ABC-A26F-C24D0A07774D}" sibTransId="{C279432C-0B22-4631-9624-B60057D07CF9}"/>
    <dgm:cxn modelId="{BB1F7C2D-9E5C-4707-A327-A0986089BD0B}" srcId="{A732105E-725C-411E-9E58-CF20E5F67355}" destId="{F03729C9-DAEF-462B-A120-656B3BEC9D71}" srcOrd="0" destOrd="0" parTransId="{22C862A3-DD5D-455E-BBB4-202631F8129B}" sibTransId="{0EA8074B-AEE4-4C1B-9287-F7AF5B12A173}"/>
    <dgm:cxn modelId="{EE23DF8E-6514-4343-B3AE-087D8FA445F3}" type="presParOf" srcId="{843468DE-F674-4939-A767-B12E7F1F2591}" destId="{23EC747A-CCB9-4776-8510-EA11D1FFDF98}" srcOrd="0" destOrd="0" presId="urn:microsoft.com/office/officeart/2009/3/layout/StepUpProcess"/>
    <dgm:cxn modelId="{EF355919-E66B-4DA1-8719-D4D385B4E2D0}" type="presParOf" srcId="{23EC747A-CCB9-4776-8510-EA11D1FFDF98}" destId="{2592E332-156D-4252-93C8-FF6B054B861D}" srcOrd="0" destOrd="0" presId="urn:microsoft.com/office/officeart/2009/3/layout/StepUpProcess"/>
    <dgm:cxn modelId="{4567E126-E0E4-460E-A203-DC7653A5D364}" type="presParOf" srcId="{23EC747A-CCB9-4776-8510-EA11D1FFDF98}" destId="{35D048C7-5D77-45E9-BF0F-7D0E3FD9335E}" srcOrd="1" destOrd="0" presId="urn:microsoft.com/office/officeart/2009/3/layout/StepUpProcess"/>
    <dgm:cxn modelId="{37F51FC9-2388-4A84-B7A0-043218866A68}" type="presParOf" srcId="{23EC747A-CCB9-4776-8510-EA11D1FFDF98}" destId="{E5990863-18D7-4EC0-B1A4-1969E991A20A}" srcOrd="2" destOrd="0" presId="urn:microsoft.com/office/officeart/2009/3/layout/StepUpProcess"/>
    <dgm:cxn modelId="{37BDF605-1C45-49EA-AFC3-D587EB4A122E}" type="presParOf" srcId="{843468DE-F674-4939-A767-B12E7F1F2591}" destId="{FDDEBF15-481A-4CEC-8D5D-51A73BA2BED2}" srcOrd="1" destOrd="0" presId="urn:microsoft.com/office/officeart/2009/3/layout/StepUpProcess"/>
    <dgm:cxn modelId="{279D72FD-FD77-433F-8E26-A139ABC45E6A}" type="presParOf" srcId="{FDDEBF15-481A-4CEC-8D5D-51A73BA2BED2}" destId="{0BDBED83-0B6A-4858-9D7A-B5415B60F373}" srcOrd="0" destOrd="0" presId="urn:microsoft.com/office/officeart/2009/3/layout/StepUpProcess"/>
    <dgm:cxn modelId="{18C5A1E9-B1D1-43A3-AAA1-E717201FCBB5}" type="presParOf" srcId="{843468DE-F674-4939-A767-B12E7F1F2591}" destId="{F7D11DEE-F531-4C2E-89B5-E8515F66CC81}" srcOrd="2" destOrd="0" presId="urn:microsoft.com/office/officeart/2009/3/layout/StepUpProcess"/>
    <dgm:cxn modelId="{853F243F-4D9D-463B-9E01-8D64929CE9F6}" type="presParOf" srcId="{F7D11DEE-F531-4C2E-89B5-E8515F66CC81}" destId="{AB057738-29B8-4589-90A5-409271A387FC}" srcOrd="0" destOrd="0" presId="urn:microsoft.com/office/officeart/2009/3/layout/StepUpProcess"/>
    <dgm:cxn modelId="{5B275C17-6CC0-4419-8A8E-F567AC19EF60}" type="presParOf" srcId="{F7D11DEE-F531-4C2E-89B5-E8515F66CC81}" destId="{15421DD4-9984-4F7C-9BCA-E85026887626}" srcOrd="1" destOrd="0" presId="urn:microsoft.com/office/officeart/2009/3/layout/StepUpProcess"/>
    <dgm:cxn modelId="{5BE28CC3-43CE-4E92-8D6C-C5322031B88C}" type="presParOf" srcId="{F7D11DEE-F531-4C2E-89B5-E8515F66CC81}" destId="{D50471AB-B0FC-4989-AE6A-4DCAD878CA3E}" srcOrd="2" destOrd="0" presId="urn:microsoft.com/office/officeart/2009/3/layout/StepUpProcess"/>
    <dgm:cxn modelId="{0FD2A7AF-898D-4097-80A3-0BFD845C8694}" type="presParOf" srcId="{843468DE-F674-4939-A767-B12E7F1F2591}" destId="{8A4B4CA8-01DE-4459-A262-60B44BEF31F5}" srcOrd="3" destOrd="0" presId="urn:microsoft.com/office/officeart/2009/3/layout/StepUpProcess"/>
    <dgm:cxn modelId="{DCDB99CE-B01C-4152-8CDC-9C403A055E98}" type="presParOf" srcId="{8A4B4CA8-01DE-4459-A262-60B44BEF31F5}" destId="{7A7DE8F8-8E1F-438D-A7D2-66A120ABA235}" srcOrd="0" destOrd="0" presId="urn:microsoft.com/office/officeart/2009/3/layout/StepUpProcess"/>
    <dgm:cxn modelId="{8F5963D1-9B51-4678-A6B0-25304842FB5B}" type="presParOf" srcId="{843468DE-F674-4939-A767-B12E7F1F2591}" destId="{A880C3D5-E6D2-4C13-955E-3DF454813634}" srcOrd="4" destOrd="0" presId="urn:microsoft.com/office/officeart/2009/3/layout/StepUpProcess"/>
    <dgm:cxn modelId="{30ACB5C9-F3AB-467A-86DE-0B5B18D6FA17}" type="presParOf" srcId="{A880C3D5-E6D2-4C13-955E-3DF454813634}" destId="{47F8FC18-10A5-4313-847F-60681398656E}" srcOrd="0" destOrd="0" presId="urn:microsoft.com/office/officeart/2009/3/layout/StepUpProcess"/>
    <dgm:cxn modelId="{93DA4FB1-0BF2-4D60-9770-428D364D1AC9}" type="presParOf" srcId="{A880C3D5-E6D2-4C13-955E-3DF454813634}" destId="{B8F7FCD2-F37C-4F37-8E2C-991FCA4D406B}" srcOrd="1" destOrd="0" presId="urn:microsoft.com/office/officeart/2009/3/layout/StepUpProcess"/>
    <dgm:cxn modelId="{489F9002-2555-43A9-95E5-C70DC93BCEFB}" type="presParOf" srcId="{A880C3D5-E6D2-4C13-955E-3DF454813634}" destId="{47DB7D3D-434E-4DA3-B175-0C6944F1F6C4}" srcOrd="2" destOrd="0" presId="urn:microsoft.com/office/officeart/2009/3/layout/StepUpProcess"/>
    <dgm:cxn modelId="{7C2F8640-D64E-4BF7-99C9-F83E95972834}" type="presParOf" srcId="{843468DE-F674-4939-A767-B12E7F1F2591}" destId="{B530FE78-7146-46E5-92AB-C6A17CC9037B}" srcOrd="5" destOrd="0" presId="urn:microsoft.com/office/officeart/2009/3/layout/StepUpProcess"/>
    <dgm:cxn modelId="{91A78748-6458-46CC-B817-FFA3E7792A31}" type="presParOf" srcId="{B530FE78-7146-46E5-92AB-C6A17CC9037B}" destId="{592C9F99-D863-4825-B4EF-964C518EB555}" srcOrd="0" destOrd="0" presId="urn:microsoft.com/office/officeart/2009/3/layout/StepUpProcess"/>
    <dgm:cxn modelId="{E009F5F7-1887-4FB5-BA15-1FF0B5646182}" type="presParOf" srcId="{843468DE-F674-4939-A767-B12E7F1F2591}" destId="{4ACCD2A7-E83E-4BC3-9814-24D15666A173}" srcOrd="6" destOrd="0" presId="urn:microsoft.com/office/officeart/2009/3/layout/StepUpProcess"/>
    <dgm:cxn modelId="{C314ABD9-9AF4-4FC5-B09C-8791193E4CF9}" type="presParOf" srcId="{4ACCD2A7-E83E-4BC3-9814-24D15666A173}" destId="{94BF505E-F349-47EC-B012-F5326749E51A}" srcOrd="0" destOrd="0" presId="urn:microsoft.com/office/officeart/2009/3/layout/StepUpProcess"/>
    <dgm:cxn modelId="{1363C78B-55E4-4AB4-958C-E793DDC009DC}" type="presParOf" srcId="{4ACCD2A7-E83E-4BC3-9814-24D15666A173}" destId="{51D4393C-7935-4346-AEB2-14A88499980C}" srcOrd="1" destOrd="0" presId="urn:microsoft.com/office/officeart/2009/3/layout/StepUpProcess"/>
    <dgm:cxn modelId="{9F8A1E5D-DDEA-472A-BD5A-49A51A77F75D}" type="presParOf" srcId="{4ACCD2A7-E83E-4BC3-9814-24D15666A173}" destId="{190404B0-5468-4BAD-A3EE-118A688FF867}" srcOrd="2" destOrd="0" presId="urn:microsoft.com/office/officeart/2009/3/layout/StepUpProcess"/>
    <dgm:cxn modelId="{C04EEDF7-13ED-4896-A262-DAC5D48A747C}" type="presParOf" srcId="{843468DE-F674-4939-A767-B12E7F1F2591}" destId="{8039D94B-F578-4EF9-A223-F6CB1724E659}" srcOrd="7" destOrd="0" presId="urn:microsoft.com/office/officeart/2009/3/layout/StepUpProcess"/>
    <dgm:cxn modelId="{5BC5A155-AE5D-4557-9518-F777FF603613}" type="presParOf" srcId="{8039D94B-F578-4EF9-A223-F6CB1724E659}" destId="{45D03816-4B4C-42B9-9B46-4D1C1B76DDA8}" srcOrd="0" destOrd="0" presId="urn:microsoft.com/office/officeart/2009/3/layout/StepUpProcess"/>
    <dgm:cxn modelId="{AB2E6647-E4D5-440C-AB7B-FEB039A5EEAE}" type="presParOf" srcId="{843468DE-F674-4939-A767-B12E7F1F2591}" destId="{D44B0298-EE25-43B6-8C7A-3D611FEDB4E6}" srcOrd="8" destOrd="0" presId="urn:microsoft.com/office/officeart/2009/3/layout/StepUpProcess"/>
    <dgm:cxn modelId="{B2388C4B-F226-41BD-ABD1-5F8E860B585C}" type="presParOf" srcId="{D44B0298-EE25-43B6-8C7A-3D611FEDB4E6}" destId="{52091444-17E5-4731-A25C-21DDEFCD84B0}" srcOrd="0" destOrd="0" presId="urn:microsoft.com/office/officeart/2009/3/layout/StepUpProcess"/>
    <dgm:cxn modelId="{974EA414-1EDE-4CA6-9283-F3392C503A00}" type="presParOf" srcId="{D44B0298-EE25-43B6-8C7A-3D611FEDB4E6}" destId="{7E2BD5A4-6B7A-476B-9793-389081C8596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2E332-156D-4252-93C8-FF6B054B861D}">
      <dsp:nvSpPr>
        <dsp:cNvPr id="0" name=""/>
        <dsp:cNvSpPr/>
      </dsp:nvSpPr>
      <dsp:spPr>
        <a:xfrm rot="5400000">
          <a:off x="286233" y="1615034"/>
          <a:ext cx="854553" cy="14219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D048C7-5D77-45E9-BF0F-7D0E3FD9335E}">
      <dsp:nvSpPr>
        <dsp:cNvPr id="0" name=""/>
        <dsp:cNvSpPr/>
      </dsp:nvSpPr>
      <dsp:spPr>
        <a:xfrm>
          <a:off x="123733" y="2050662"/>
          <a:ext cx="1513864" cy="112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Tehničko  crtanje</a:t>
          </a:r>
          <a:endParaRPr lang="hr-HR" sz="2000" kern="1200" dirty="0"/>
        </a:p>
      </dsp:txBody>
      <dsp:txXfrm>
        <a:off x="123733" y="2050662"/>
        <a:ext cx="1513864" cy="1125283"/>
      </dsp:txXfrm>
    </dsp:sp>
    <dsp:sp modelId="{E5990863-18D7-4EC0-B1A4-1969E991A20A}">
      <dsp:nvSpPr>
        <dsp:cNvPr id="0" name=""/>
        <dsp:cNvSpPr/>
      </dsp:nvSpPr>
      <dsp:spPr>
        <a:xfrm>
          <a:off x="1185121" y="1510348"/>
          <a:ext cx="242217" cy="2422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057738-29B8-4589-90A5-409271A387FC}">
      <dsp:nvSpPr>
        <dsp:cNvPr id="0" name=""/>
        <dsp:cNvSpPr/>
      </dsp:nvSpPr>
      <dsp:spPr>
        <a:xfrm rot="5400000">
          <a:off x="2011939" y="1226149"/>
          <a:ext cx="854553" cy="14219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421DD4-9984-4F7C-9BCA-E85026887626}">
      <dsp:nvSpPr>
        <dsp:cNvPr id="0" name=""/>
        <dsp:cNvSpPr/>
      </dsp:nvSpPr>
      <dsp:spPr>
        <a:xfrm>
          <a:off x="1882676" y="1655037"/>
          <a:ext cx="1644036" cy="112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 Savijanje</a:t>
          </a:r>
          <a:endParaRPr lang="hr-HR" sz="1900" kern="1200" dirty="0"/>
        </a:p>
      </dsp:txBody>
      <dsp:txXfrm>
        <a:off x="1882676" y="1655037"/>
        <a:ext cx="1644036" cy="1125283"/>
      </dsp:txXfrm>
    </dsp:sp>
    <dsp:sp modelId="{D50471AB-B0FC-4989-AE6A-4DCAD878CA3E}">
      <dsp:nvSpPr>
        <dsp:cNvPr id="0" name=""/>
        <dsp:cNvSpPr/>
      </dsp:nvSpPr>
      <dsp:spPr>
        <a:xfrm>
          <a:off x="2910827" y="1121463"/>
          <a:ext cx="242217" cy="2422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F8FC18-10A5-4313-847F-60681398656E}">
      <dsp:nvSpPr>
        <dsp:cNvPr id="0" name=""/>
        <dsp:cNvSpPr/>
      </dsp:nvSpPr>
      <dsp:spPr>
        <a:xfrm rot="5400000">
          <a:off x="3701267" y="837264"/>
          <a:ext cx="854553" cy="14219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F7FCD2-F37C-4F37-8E2C-991FCA4D406B}">
      <dsp:nvSpPr>
        <dsp:cNvPr id="0" name=""/>
        <dsp:cNvSpPr/>
      </dsp:nvSpPr>
      <dsp:spPr>
        <a:xfrm>
          <a:off x="3570643" y="1224258"/>
          <a:ext cx="1649454" cy="112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 Rezanje</a:t>
          </a:r>
          <a:endParaRPr lang="hr-HR" sz="2000" kern="1200" dirty="0"/>
        </a:p>
      </dsp:txBody>
      <dsp:txXfrm>
        <a:off x="3570643" y="1224258"/>
        <a:ext cx="1649454" cy="1125283"/>
      </dsp:txXfrm>
    </dsp:sp>
    <dsp:sp modelId="{47DB7D3D-434E-4DA3-B175-0C6944F1F6C4}">
      <dsp:nvSpPr>
        <dsp:cNvPr id="0" name=""/>
        <dsp:cNvSpPr/>
      </dsp:nvSpPr>
      <dsp:spPr>
        <a:xfrm>
          <a:off x="4600155" y="732578"/>
          <a:ext cx="242217" cy="2422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BF505E-F349-47EC-B012-F5326749E51A}">
      <dsp:nvSpPr>
        <dsp:cNvPr id="0" name=""/>
        <dsp:cNvSpPr/>
      </dsp:nvSpPr>
      <dsp:spPr>
        <a:xfrm rot="5400000">
          <a:off x="5350232" y="441919"/>
          <a:ext cx="854553" cy="14219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D4393C-7935-4346-AEB2-14A88499980C}">
      <dsp:nvSpPr>
        <dsp:cNvPr id="0" name=""/>
        <dsp:cNvSpPr/>
      </dsp:nvSpPr>
      <dsp:spPr>
        <a:xfrm>
          <a:off x="5170314" y="837905"/>
          <a:ext cx="2067367" cy="112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 Lijepljenje</a:t>
          </a:r>
          <a:endParaRPr lang="hr-HR" sz="2000" kern="1200" dirty="0"/>
        </a:p>
      </dsp:txBody>
      <dsp:txXfrm>
        <a:off x="5170314" y="837905"/>
        <a:ext cx="2067367" cy="1125283"/>
      </dsp:txXfrm>
    </dsp:sp>
    <dsp:sp modelId="{190404B0-5468-4BAD-A3EE-118A688FF867}">
      <dsp:nvSpPr>
        <dsp:cNvPr id="0" name=""/>
        <dsp:cNvSpPr/>
      </dsp:nvSpPr>
      <dsp:spPr>
        <a:xfrm>
          <a:off x="6230002" y="393205"/>
          <a:ext cx="242217" cy="2422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091444-17E5-4731-A25C-21DDEFCD84B0}">
      <dsp:nvSpPr>
        <dsp:cNvPr id="0" name=""/>
        <dsp:cNvSpPr/>
      </dsp:nvSpPr>
      <dsp:spPr>
        <a:xfrm rot="5400000">
          <a:off x="6911407" y="26398"/>
          <a:ext cx="854553" cy="14219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2BD5A4-6B7A-476B-9793-389081C8596F}">
      <dsp:nvSpPr>
        <dsp:cNvPr id="0" name=""/>
        <dsp:cNvSpPr/>
      </dsp:nvSpPr>
      <dsp:spPr>
        <a:xfrm>
          <a:off x="6647104" y="435145"/>
          <a:ext cx="1708892" cy="112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Sastavljanje</a:t>
          </a:r>
          <a:endParaRPr lang="hr-HR" sz="2000" kern="1200" dirty="0"/>
        </a:p>
      </dsp:txBody>
      <dsp:txXfrm>
        <a:off x="6647104" y="435145"/>
        <a:ext cx="1708892" cy="1125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00135AC-472E-4E48-B3D7-9B04611F5E3B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161F248-0FBD-499F-95A3-9BC48760A90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60032" y="404664"/>
            <a:ext cx="3871083" cy="17021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Tema: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Izrada tehničke tvorevine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16016" y="3212976"/>
            <a:ext cx="3309803" cy="18002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hr-HR" b="1" dirty="0" smtClean="0"/>
          </a:p>
          <a:p>
            <a:pPr algn="ctr"/>
            <a:r>
              <a:rPr lang="hr-HR" sz="2400" b="1" dirty="0"/>
              <a:t>Projektni zadatak: </a:t>
            </a:r>
            <a:endParaRPr lang="hr-HR" sz="2400" b="1" dirty="0" smtClean="0"/>
          </a:p>
          <a:p>
            <a:pPr algn="ctr"/>
            <a:endParaRPr lang="hr-HR" sz="2400" b="1" dirty="0" smtClean="0"/>
          </a:p>
          <a:p>
            <a:pPr algn="ctr"/>
            <a:r>
              <a:rPr lang="pl-PL" sz="2400" b="1" dirty="0"/>
              <a:t>Izrada ukrasne kutije od papira </a:t>
            </a:r>
            <a:r>
              <a:rPr lang="hr-HR" sz="2400" b="1" dirty="0" smtClean="0"/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225">
            <a:off x="463767" y="3601158"/>
            <a:ext cx="3695870" cy="23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Napomene za savijanje: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971600" y="2564904"/>
            <a:ext cx="6777317" cy="3508977"/>
          </a:xfrm>
        </p:spPr>
        <p:txBody>
          <a:bodyPr/>
          <a:lstStyle/>
          <a:p>
            <a:r>
              <a:rPr lang="hr-HR" dirty="0" smtClean="0"/>
              <a:t>bridove savij po isprekidanoj crti</a:t>
            </a:r>
          </a:p>
          <a:p>
            <a:r>
              <a:rPr lang="hr-HR" dirty="0" smtClean="0"/>
              <a:t>radi lakšeg i preciznijeg savijanja savij preko ravnala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25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Korak – crtanje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00808"/>
            <a:ext cx="6777317" cy="3508977"/>
          </a:xfrm>
        </p:spPr>
        <p:txBody>
          <a:bodyPr/>
          <a:lstStyle/>
          <a:p>
            <a:r>
              <a:rPr lang="hr-HR" dirty="0" smtClean="0"/>
              <a:t>isprekidanom crtom nacrtaj brid (</a:t>
            </a:r>
            <a:r>
              <a:rPr lang="hr-HR" u="sng" dirty="0" smtClean="0"/>
              <a:t>trag</a:t>
            </a:r>
            <a:r>
              <a:rPr lang="hr-HR" dirty="0" smtClean="0"/>
              <a:t>) od savijanja (na papiru)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55" y="2828512"/>
            <a:ext cx="675150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vni poveznik 10"/>
          <p:cNvCxnSpPr/>
          <p:nvPr/>
        </p:nvCxnSpPr>
        <p:spPr>
          <a:xfrm>
            <a:off x="3995936" y="2852936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3995936" y="5373216"/>
            <a:ext cx="0" cy="6985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90" y="5398336"/>
            <a:ext cx="1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Ravni poveznik 16"/>
          <p:cNvCxnSpPr/>
          <p:nvPr/>
        </p:nvCxnSpPr>
        <p:spPr>
          <a:xfrm>
            <a:off x="3995936" y="3429000"/>
            <a:ext cx="0" cy="196933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4919340" y="2828512"/>
            <a:ext cx="0" cy="6004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4925690" y="5398336"/>
            <a:ext cx="0" cy="6734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4912990" y="3429000"/>
            <a:ext cx="12700" cy="196933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3987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4. </a:t>
            </a:r>
            <a:r>
              <a:rPr lang="hr-HR" dirty="0"/>
              <a:t>Korak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0150" y="1628800"/>
            <a:ext cx="6777317" cy="3508977"/>
          </a:xfrm>
        </p:spPr>
        <p:txBody>
          <a:bodyPr/>
          <a:lstStyle/>
          <a:p>
            <a:r>
              <a:rPr lang="hr-HR" dirty="0" smtClean="0"/>
              <a:t>papir (od </a:t>
            </a:r>
            <a:r>
              <a:rPr lang="hr-HR" dirty="0" smtClean="0"/>
              <a:t>ruba</a:t>
            </a:r>
            <a:r>
              <a:rPr lang="hr-HR" dirty="0"/>
              <a:t>) </a:t>
            </a:r>
            <a:r>
              <a:rPr lang="hr-HR" dirty="0" smtClean="0"/>
              <a:t>po isprekidanoj crti savij prema unutra  s </a:t>
            </a:r>
            <a:r>
              <a:rPr lang="hr-HR" dirty="0"/>
              <a:t>gornje i donje </a:t>
            </a:r>
            <a:r>
              <a:rPr lang="hr-HR" dirty="0" smtClean="0"/>
              <a:t>strane (kako </a:t>
            </a:r>
            <a:r>
              <a:rPr lang="hr-HR" dirty="0"/>
              <a:t>strelice </a:t>
            </a:r>
            <a:r>
              <a:rPr lang="hr-HR" dirty="0" smtClean="0"/>
              <a:t>prikazuju)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924944"/>
            <a:ext cx="628955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5"/>
          <p:cNvCxnSpPr/>
          <p:nvPr/>
        </p:nvCxnSpPr>
        <p:spPr>
          <a:xfrm>
            <a:off x="3275856" y="2924944"/>
            <a:ext cx="0" cy="3240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155511" cy="33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87" y="2899713"/>
            <a:ext cx="67008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33" y="5495378"/>
            <a:ext cx="384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958032"/>
            <a:ext cx="3841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avni poveznik 7"/>
          <p:cNvCxnSpPr/>
          <p:nvPr/>
        </p:nvCxnSpPr>
        <p:spPr>
          <a:xfrm>
            <a:off x="3779912" y="3531119"/>
            <a:ext cx="0" cy="196425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4572000" y="3531119"/>
            <a:ext cx="0" cy="196425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3779912" y="2924944"/>
            <a:ext cx="0" cy="606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4572000" y="2924944"/>
            <a:ext cx="0" cy="606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3779912" y="5495378"/>
            <a:ext cx="0" cy="6475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4572000" y="5495378"/>
            <a:ext cx="0" cy="6699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92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5. Korak - rezanje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9898" y="1390385"/>
            <a:ext cx="6777317" cy="3508977"/>
          </a:xfrm>
        </p:spPr>
        <p:txBody>
          <a:bodyPr/>
          <a:lstStyle/>
          <a:p>
            <a:r>
              <a:rPr lang="hr-HR" dirty="0" smtClean="0"/>
              <a:t>škarama razreži papir po punoj crti (</a:t>
            </a:r>
            <a:r>
              <a:rPr lang="hr-HR" dirty="0" smtClean="0">
                <a:solidFill>
                  <a:srgbClr val="FF0000"/>
                </a:solidFill>
              </a:rPr>
              <a:t>pazi da ne razrežeš previše!</a:t>
            </a:r>
            <a:r>
              <a:rPr lang="hr-HR" dirty="0"/>
              <a:t>) </a:t>
            </a:r>
            <a:endParaRPr lang="hr-HR" dirty="0" smtClean="0"/>
          </a:p>
          <a:p>
            <a:r>
              <a:rPr lang="hr-HR" dirty="0" smtClean="0"/>
              <a:t>Pridržavaj </a:t>
            </a:r>
            <a:r>
              <a:rPr lang="hr-HR" dirty="0"/>
              <a:t>se mjera zaštite na radu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28955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5"/>
          <p:cNvCxnSpPr/>
          <p:nvPr/>
        </p:nvCxnSpPr>
        <p:spPr>
          <a:xfrm>
            <a:off x="3275856" y="2924944"/>
            <a:ext cx="0" cy="3240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155511" cy="33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4"/>
          <p:cNvCxnSpPr/>
          <p:nvPr/>
        </p:nvCxnSpPr>
        <p:spPr>
          <a:xfrm>
            <a:off x="2195736" y="2924944"/>
            <a:ext cx="0" cy="565026"/>
          </a:xfrm>
          <a:prstGeom prst="line">
            <a:avLst/>
          </a:prstGeom>
          <a:ln w="317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3275856" y="2924944"/>
            <a:ext cx="0" cy="565026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41" y="2924944"/>
            <a:ext cx="13172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114843" cy="56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06" y="5469979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86" y="5512416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25" y="5512417"/>
            <a:ext cx="176031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71166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52" y="2925757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86" y="5485121"/>
            <a:ext cx="161505" cy="68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06" y="5535435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69979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86" y="5503958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94" y="2925757"/>
            <a:ext cx="67008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ipsa 16"/>
          <p:cNvSpPr/>
          <p:nvPr/>
        </p:nvSpPr>
        <p:spPr>
          <a:xfrm>
            <a:off x="1755086" y="2716732"/>
            <a:ext cx="586606" cy="8264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85" y="2716732"/>
            <a:ext cx="615950" cy="8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35" y="2716732"/>
            <a:ext cx="615950" cy="80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38" y="2716732"/>
            <a:ext cx="615950" cy="84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42" y="5470346"/>
            <a:ext cx="6159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85" y="5485120"/>
            <a:ext cx="6159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91" y="5504271"/>
            <a:ext cx="615950" cy="85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25" y="5469979"/>
            <a:ext cx="6159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6"/>
          <p:cNvCxnSpPr/>
          <p:nvPr/>
        </p:nvCxnSpPr>
        <p:spPr>
          <a:xfrm>
            <a:off x="4211960" y="3535327"/>
            <a:ext cx="0" cy="19770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5004048" y="3535327"/>
            <a:ext cx="0" cy="194979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211960" y="2924944"/>
            <a:ext cx="0" cy="6103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5004048" y="2925757"/>
            <a:ext cx="0" cy="60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4211960" y="5503958"/>
            <a:ext cx="0" cy="6613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5004048" y="5464170"/>
            <a:ext cx="0" cy="7011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6. Korak - lijepljenje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9898" y="1628800"/>
            <a:ext cx="6777317" cy="3508977"/>
          </a:xfrm>
        </p:spPr>
        <p:txBody>
          <a:bodyPr/>
          <a:lstStyle/>
          <a:p>
            <a:r>
              <a:rPr lang="hr-HR" dirty="0" smtClean="0"/>
              <a:t>označeni dio (     ) papira savij i zalijepi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28955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5"/>
          <p:cNvCxnSpPr/>
          <p:nvPr/>
        </p:nvCxnSpPr>
        <p:spPr>
          <a:xfrm>
            <a:off x="3275856" y="2924944"/>
            <a:ext cx="0" cy="3240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155511" cy="33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4"/>
          <p:cNvCxnSpPr/>
          <p:nvPr/>
        </p:nvCxnSpPr>
        <p:spPr>
          <a:xfrm>
            <a:off x="2195736" y="2924944"/>
            <a:ext cx="0" cy="565026"/>
          </a:xfrm>
          <a:prstGeom prst="line">
            <a:avLst/>
          </a:prstGeom>
          <a:ln w="317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41" y="2924944"/>
            <a:ext cx="13172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114843" cy="56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06" y="5469979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86" y="5512416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25" y="5512417"/>
            <a:ext cx="176031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71166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86" y="5485121"/>
            <a:ext cx="161505" cy="68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69979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86" y="5503958"/>
            <a:ext cx="165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6"/>
          <p:cNvCxnSpPr/>
          <p:nvPr/>
        </p:nvCxnSpPr>
        <p:spPr>
          <a:xfrm flipV="1">
            <a:off x="1547664" y="2925757"/>
            <a:ext cx="646274" cy="5642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1547664" y="2925757"/>
            <a:ext cx="648072" cy="6407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1547664" y="5535435"/>
            <a:ext cx="646274" cy="62986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avni poveznik 13"/>
          <p:cNvCxnSpPr>
            <a:endCxn id="9227" idx="2"/>
          </p:cNvCxnSpPr>
          <p:nvPr/>
        </p:nvCxnSpPr>
        <p:spPr>
          <a:xfrm>
            <a:off x="1547664" y="5503958"/>
            <a:ext cx="646275" cy="6613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9225" idx="2"/>
          </p:cNvCxnSpPr>
          <p:nvPr/>
        </p:nvCxnSpPr>
        <p:spPr>
          <a:xfrm flipV="1">
            <a:off x="6958806" y="2925757"/>
            <a:ext cx="878409" cy="6407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Ravni poveznik 17"/>
          <p:cNvCxnSpPr>
            <a:stCxn id="9225" idx="0"/>
          </p:cNvCxnSpPr>
          <p:nvPr/>
        </p:nvCxnSpPr>
        <p:spPr>
          <a:xfrm>
            <a:off x="6958806" y="2871166"/>
            <a:ext cx="878409" cy="6188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Ravni poveznik 19"/>
          <p:cNvCxnSpPr>
            <a:stCxn id="9230" idx="0"/>
          </p:cNvCxnSpPr>
          <p:nvPr/>
        </p:nvCxnSpPr>
        <p:spPr>
          <a:xfrm>
            <a:off x="6975236" y="5503958"/>
            <a:ext cx="861979" cy="6613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Ravni poveznik 21"/>
          <p:cNvCxnSpPr>
            <a:stCxn id="9230" idx="2"/>
          </p:cNvCxnSpPr>
          <p:nvPr/>
        </p:nvCxnSpPr>
        <p:spPr>
          <a:xfrm flipV="1">
            <a:off x="6975236" y="5535435"/>
            <a:ext cx="861979" cy="6638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71167"/>
            <a:ext cx="6505575" cy="32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Množenje 26"/>
          <p:cNvSpPr/>
          <p:nvPr/>
        </p:nvSpPr>
        <p:spPr>
          <a:xfrm>
            <a:off x="7136950" y="5556684"/>
            <a:ext cx="538550" cy="46717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64" y="3000386"/>
            <a:ext cx="384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6" y="5637459"/>
            <a:ext cx="384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37" y="3065942"/>
            <a:ext cx="384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6" y="1675782"/>
            <a:ext cx="328193" cy="3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vni poveznik 9"/>
          <p:cNvCxnSpPr/>
          <p:nvPr/>
        </p:nvCxnSpPr>
        <p:spPr>
          <a:xfrm>
            <a:off x="4139952" y="3489970"/>
            <a:ext cx="0" cy="198000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4932040" y="3489970"/>
            <a:ext cx="0" cy="20139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4139952" y="2871166"/>
            <a:ext cx="0" cy="61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4932040" y="2871166"/>
            <a:ext cx="0" cy="61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4139952" y="5485121"/>
            <a:ext cx="0" cy="6801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>
            <a:off x="4932040" y="5469979"/>
            <a:ext cx="0" cy="695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Napomena za lijepljenje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 mazanju ljepila na papir pažljivo ukloni višak ljepila jer se posljedice male nepažnje naknadno vrlo teško uklanjaju</a:t>
            </a:r>
          </a:p>
          <a:p>
            <a:r>
              <a:rPr lang="hr-HR" dirty="0" smtClean="0"/>
              <a:t>malo pričekaj da se spoj dobro zalijepi i očvrsne</a:t>
            </a:r>
          </a:p>
          <a:p>
            <a:r>
              <a:rPr lang="hr-HR" dirty="0" smtClean="0"/>
              <a:t>namaži ljepilom idući spoj tek kad prethodni dobro očvrsne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22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Kriteriji ocjenjivanja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prilog - tablica s elementima praćenja (bodovi) koju popunjava voditelj para ili sam učenik </a:t>
            </a:r>
          </a:p>
        </p:txBody>
      </p:sp>
    </p:spTree>
    <p:extLst>
      <p:ext uri="{BB962C8B-B14F-4D97-AF65-F5344CB8AC3E}">
        <p14:creationId xmlns:p14="http://schemas.microsoft.com/office/powerpoint/2010/main" val="41604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836539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jeni pravokutni oblačić 6"/>
          <p:cNvSpPr/>
          <p:nvPr/>
        </p:nvSpPr>
        <p:spPr>
          <a:xfrm>
            <a:off x="1102519" y="764704"/>
            <a:ext cx="4896544" cy="1368152"/>
          </a:xfrm>
          <a:prstGeom prst="wedgeRoundRectCallout">
            <a:avLst>
              <a:gd name="adj1" fmla="val 22955"/>
              <a:gd name="adj2" fmla="val 87852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31" y="863786"/>
            <a:ext cx="29146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9" y="2276871"/>
            <a:ext cx="3468687" cy="455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4.5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92696"/>
            <a:ext cx="6429420" cy="41684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571744"/>
            <a:ext cx="1553518" cy="2328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00034" y="4714884"/>
            <a:ext cx="8176422" cy="1954476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Skupljanjem starog papira za recikliranje smanjuje se </a:t>
            </a:r>
            <a:r>
              <a:rPr kumimoji="0" lang="hr-HR" sz="3200" b="1" i="1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sječa šuma i čuva se priroda </a:t>
            </a:r>
            <a:r>
              <a:rPr kumimoji="0" lang="hr-HR" sz="32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onečišćenja otpadom od papira i kartona.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37233"/>
            <a:ext cx="7024744" cy="1143000"/>
          </a:xfrm>
        </p:spPr>
        <p:txBody>
          <a:bodyPr/>
          <a:lstStyle/>
          <a:p>
            <a:r>
              <a:rPr lang="hr-HR" dirty="0" smtClean="0"/>
              <a:t>Pitanja?</a:t>
            </a:r>
            <a:endParaRPr lang="hr-H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501305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262051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518457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9523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1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407" y="112474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pl-PL" dirty="0" smtClean="0"/>
              <a:t>Zašto </a:t>
            </a:r>
            <a:r>
              <a:rPr lang="pl-PL" dirty="0"/>
              <a:t>trošiti novac na kutije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 poklone?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626463"/>
            <a:ext cx="6777317" cy="3508977"/>
          </a:xfrm>
        </p:spPr>
        <p:txBody>
          <a:bodyPr/>
          <a:lstStyle/>
          <a:p>
            <a:r>
              <a:rPr lang="es-ES" dirty="0" smtClean="0"/>
              <a:t>uz </a:t>
            </a:r>
            <a:r>
              <a:rPr lang="es-ES" dirty="0"/>
              <a:t>malo </a:t>
            </a:r>
            <a:r>
              <a:rPr lang="es-ES" dirty="0" smtClean="0"/>
              <a:t>mašte</a:t>
            </a:r>
            <a:r>
              <a:rPr lang="hr-HR" dirty="0" smtClean="0"/>
              <a:t> i preciznosti možeš izraditi kutiju u obliku </a:t>
            </a:r>
            <a:r>
              <a:rPr lang="hr-HR" dirty="0" smtClean="0"/>
              <a:t>kvadra (kocke, piramide)</a:t>
            </a:r>
            <a:endParaRPr lang="hr-HR" dirty="0" smtClean="0"/>
          </a:p>
          <a:p>
            <a:r>
              <a:rPr lang="pl-PL" dirty="0"/>
              <a:t>z</a:t>
            </a:r>
            <a:r>
              <a:rPr lang="pl-PL" dirty="0" smtClean="0"/>
              <a:t>a praktičan rad potrebno </a:t>
            </a:r>
            <a:r>
              <a:rPr lang="pl-PL" dirty="0"/>
              <a:t>je slijediti upute </a:t>
            </a:r>
            <a:r>
              <a:rPr lang="pl-PL" dirty="0" smtClean="0"/>
              <a:t>- korak </a:t>
            </a:r>
            <a:r>
              <a:rPr lang="pl-PL" dirty="0"/>
              <a:t>po </a:t>
            </a:r>
            <a:r>
              <a:rPr lang="pl-PL" dirty="0" smtClean="0"/>
              <a:t>korak!</a:t>
            </a:r>
          </a:p>
          <a:p>
            <a:r>
              <a:rPr lang="pl-PL" dirty="0"/>
              <a:t> </a:t>
            </a:r>
            <a:r>
              <a:rPr lang="pl-PL" dirty="0" smtClean="0"/>
              <a:t>u paru izradit ćeš lijepu kutiju</a:t>
            </a:r>
          </a:p>
          <a:p>
            <a:r>
              <a:rPr lang="pl-PL" dirty="0" smtClean="0"/>
              <a:t>za </a:t>
            </a:r>
            <a:r>
              <a:rPr lang="pl-PL" dirty="0"/>
              <a:t>izradu </a:t>
            </a:r>
            <a:r>
              <a:rPr lang="pl-PL" dirty="0" smtClean="0"/>
              <a:t>kutije i provedbu zadataka </a:t>
            </a:r>
            <a:r>
              <a:rPr lang="pl-PL" dirty="0"/>
              <a:t>predviđeno </a:t>
            </a:r>
            <a:r>
              <a:rPr lang="pl-PL" dirty="0" smtClean="0"/>
              <a:t>vrijeme je 70 </a:t>
            </a:r>
            <a:r>
              <a:rPr lang="pl-PL" dirty="0"/>
              <a:t>minuta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414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Napomene za sigurnost u radu: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rasporedi na radom mjestu papir, pribor i alat tako da možeš bez smetnji izraditi kutiju</a:t>
            </a:r>
          </a:p>
          <a:p>
            <a:r>
              <a:rPr lang="hr-HR" dirty="0" smtClean="0"/>
              <a:t>poželjno je koristiti škare s tupim vrhom i kratkih oštrica</a:t>
            </a:r>
          </a:p>
          <a:p>
            <a:r>
              <a:rPr lang="hr-HR" dirty="0" smtClean="0"/>
              <a:t>pridržavaj </a:t>
            </a:r>
            <a:r>
              <a:rPr lang="hr-HR" dirty="0"/>
              <a:t>se mjera zaštite na radu</a:t>
            </a:r>
            <a:endParaRPr lang="hr-HR" dirty="0" smtClean="0"/>
          </a:p>
          <a:p>
            <a:r>
              <a:rPr lang="hr-HR" dirty="0" smtClean="0"/>
              <a:t>tijekom rada ukloni otpatke s radne površine</a:t>
            </a:r>
          </a:p>
          <a:p>
            <a:r>
              <a:rPr lang="hr-HR" dirty="0" smtClean="0"/>
              <a:t>na kraju očisti radno mjesto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25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ribor i materijal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papir (iz likovne </a:t>
            </a:r>
            <a:r>
              <a:rPr lang="hr-HR" smtClean="0"/>
              <a:t>mape)</a:t>
            </a:r>
            <a:endParaRPr lang="hr-HR" dirty="0" smtClean="0"/>
          </a:p>
          <a:p>
            <a:r>
              <a:rPr lang="hr-HR" dirty="0" smtClean="0"/>
              <a:t>olovka (2B, HB)</a:t>
            </a:r>
          </a:p>
          <a:p>
            <a:r>
              <a:rPr lang="hr-HR" dirty="0" smtClean="0"/>
              <a:t>ravnalo, trokuti</a:t>
            </a:r>
          </a:p>
          <a:p>
            <a:r>
              <a:rPr lang="hr-HR" dirty="0" smtClean="0"/>
              <a:t>škare</a:t>
            </a:r>
          </a:p>
          <a:p>
            <a:r>
              <a:rPr lang="hr-HR" dirty="0" smtClean="0"/>
              <a:t>ljepilo</a:t>
            </a:r>
          </a:p>
          <a:p>
            <a:r>
              <a:rPr lang="hr-HR" dirty="0" smtClean="0"/>
              <a:t>i…</a:t>
            </a:r>
          </a:p>
          <a:p>
            <a:r>
              <a:rPr lang="hr-HR" dirty="0" smtClean="0"/>
              <a:t>spretne ruke</a:t>
            </a:r>
          </a:p>
          <a:p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28" y="2851898"/>
            <a:ext cx="18843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98" y="3933056"/>
            <a:ext cx="19272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36" y="1916832"/>
            <a:ext cx="20970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7" y="4596904"/>
            <a:ext cx="18113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7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134" y="601829"/>
            <a:ext cx="7024744" cy="1143000"/>
          </a:xfrm>
        </p:spPr>
        <p:txBody>
          <a:bodyPr>
            <a:normAutofit/>
          </a:bodyPr>
          <a:lstStyle/>
          <a:p>
            <a:r>
              <a:rPr lang="hr-HR" sz="3200" b="1" i="1" dirty="0">
                <a:solidFill>
                  <a:srgbClr val="F79646">
                    <a:lumMod val="50000"/>
                  </a:srgbClr>
                </a:solidFill>
                <a:latin typeface="Trebuchet MS" panose="020B0603020202020204" pitchFamily="34" charset="0"/>
                <a:ea typeface="+mn-ea"/>
                <a:cs typeface="+mn-cs"/>
              </a:rPr>
              <a:t>Postupak izrade geometrijskog tijela od kartona</a:t>
            </a:r>
            <a:endParaRPr lang="hr-HR" sz="3200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66663"/>
              </p:ext>
            </p:extLst>
          </p:nvPr>
        </p:nvGraphicFramePr>
        <p:xfrm>
          <a:off x="539552" y="2420888"/>
          <a:ext cx="8460432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73704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61952"/>
            <a:ext cx="18843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69" y="2321743"/>
            <a:ext cx="18113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0222">
            <a:off x="5143141" y="1501506"/>
            <a:ext cx="19272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50375"/>
            <a:ext cx="1622639" cy="14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79" y="4199756"/>
            <a:ext cx="2570332" cy="23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avokutni oblačić 9"/>
          <p:cNvSpPr/>
          <p:nvPr/>
        </p:nvSpPr>
        <p:spPr>
          <a:xfrm>
            <a:off x="1736490" y="5496873"/>
            <a:ext cx="2286016" cy="793798"/>
          </a:xfrm>
          <a:prstGeom prst="wedgeRectCallout">
            <a:avLst>
              <a:gd name="adj1" fmla="val -49433"/>
              <a:gd name="adj2" fmla="val -131505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Crtanje </a:t>
            </a: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plašta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geometrijskog tijela.</a:t>
            </a:r>
            <a:endParaRPr kumimoji="0" lang="hr-H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 Korak - crtanje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4"/>
          </p:nvPr>
        </p:nvSpPr>
        <p:spPr>
          <a:xfrm>
            <a:off x="971600" y="1412776"/>
            <a:ext cx="7165416" cy="144016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na </a:t>
            </a:r>
            <a:r>
              <a:rPr lang="pl-PL" dirty="0"/>
              <a:t>papir </a:t>
            </a:r>
            <a:r>
              <a:rPr lang="pl-PL" dirty="0" smtClean="0"/>
              <a:t>uz pomoć pribora nacrtaj </a:t>
            </a:r>
            <a:r>
              <a:rPr lang="pl-PL" b="1" dirty="0" smtClean="0"/>
              <a:t>plašt</a:t>
            </a:r>
          </a:p>
          <a:p>
            <a:r>
              <a:rPr lang="pl-PL" dirty="0" smtClean="0"/>
              <a:t>olovkom izvuci pune široke i isprekidane crte udaljene </a:t>
            </a:r>
            <a:r>
              <a:rPr lang="pl-PL" b="1" dirty="0" smtClean="0"/>
              <a:t>4 cm od ruba papira </a:t>
            </a:r>
            <a:r>
              <a:rPr lang="pl-PL" dirty="0" smtClean="0"/>
              <a:t>sa svake strane </a:t>
            </a:r>
            <a:endParaRPr lang="hr-HR" b="1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6696744" cy="3240360"/>
          </a:xfrm>
        </p:spPr>
      </p:pic>
    </p:spTree>
    <p:extLst>
      <p:ext uri="{BB962C8B-B14F-4D97-AF65-F5344CB8AC3E}">
        <p14:creationId xmlns:p14="http://schemas.microsoft.com/office/powerpoint/2010/main" val="3806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Napomene kod crtanja: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prije povlačenja svake crte pozorno namjesti trokut i izmjeri točnu udaljenost </a:t>
            </a:r>
          </a:p>
          <a:p>
            <a:r>
              <a:rPr lang="hr-HR" dirty="0" smtClean="0"/>
              <a:t>bridove po kojima ćeš </a:t>
            </a:r>
            <a:r>
              <a:rPr lang="hr-HR" u="sng" dirty="0" smtClean="0"/>
              <a:t>rezati</a:t>
            </a:r>
            <a:r>
              <a:rPr lang="hr-HR" dirty="0" smtClean="0"/>
              <a:t> crtaj punom širokom crtom, a bridove po kojima ćeš </a:t>
            </a:r>
            <a:r>
              <a:rPr lang="hr-HR" u="sng" dirty="0" smtClean="0"/>
              <a:t>savijati</a:t>
            </a:r>
            <a:r>
              <a:rPr lang="hr-HR" dirty="0" smtClean="0"/>
              <a:t> papir isprekidanom</a:t>
            </a:r>
          </a:p>
          <a:p>
            <a:r>
              <a:rPr lang="hr-HR" dirty="0" smtClean="0"/>
              <a:t>kod crtanja koristi olovku 2B (ili HB) iz radne kutije</a:t>
            </a:r>
          </a:p>
        </p:txBody>
      </p:sp>
    </p:spTree>
    <p:extLst>
      <p:ext uri="{BB962C8B-B14F-4D97-AF65-F5344CB8AC3E}">
        <p14:creationId xmlns:p14="http://schemas.microsoft.com/office/powerpoint/2010/main" val="38169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2. Korak – savijanje papira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466264"/>
            <a:ext cx="6777317" cy="3508977"/>
          </a:xfrm>
        </p:spPr>
        <p:txBody>
          <a:bodyPr/>
          <a:lstStyle/>
          <a:p>
            <a:r>
              <a:rPr lang="hr-HR" dirty="0" smtClean="0"/>
              <a:t>krajeve papira savij s lijeve, a onda i s desne strane do isprekidane crte (kako strelice prikazuju)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52" y="2996952"/>
            <a:ext cx="7078556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elica udesno 3"/>
          <p:cNvSpPr/>
          <p:nvPr/>
        </p:nvSpPr>
        <p:spPr>
          <a:xfrm>
            <a:off x="1165852" y="4149080"/>
            <a:ext cx="607044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35696" y="4975241"/>
            <a:ext cx="6408712" cy="3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32 0.00532 L 3.88889E-6 3.1452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-0.00624 L -1.11111E-6 -4.1350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983</TotalTime>
  <Words>419</Words>
  <Application>Microsoft Office PowerPoint</Application>
  <PresentationFormat>Prikaz na zaslonu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Austin</vt:lpstr>
      <vt:lpstr>Tema:  Izrada tehničke tvorevine </vt:lpstr>
      <vt:lpstr>PowerPointova prezentacija</vt:lpstr>
      <vt:lpstr> Zašto trošiti novac na kutije  za poklone?</vt:lpstr>
      <vt:lpstr>  Napomene za sigurnost u radu: </vt:lpstr>
      <vt:lpstr>Pribor i materijal</vt:lpstr>
      <vt:lpstr>Postupak izrade geometrijskog tijela od kartona</vt:lpstr>
      <vt:lpstr>1. Korak - crtanje </vt:lpstr>
      <vt:lpstr>Napomene kod crtanja: </vt:lpstr>
      <vt:lpstr>2. Korak – savijanje papira </vt:lpstr>
      <vt:lpstr>Napomene za savijanje:</vt:lpstr>
      <vt:lpstr>3. Korak – crtanje </vt:lpstr>
      <vt:lpstr>4. Korak </vt:lpstr>
      <vt:lpstr>5. Korak - rezanje </vt:lpstr>
      <vt:lpstr>6. Korak - lijepljenje </vt:lpstr>
      <vt:lpstr>Napomena za lijepljenje</vt:lpstr>
      <vt:lpstr>Kriteriji ocjenjivanja</vt:lpstr>
      <vt:lpstr>PowerPointova prezentacija</vt:lpstr>
      <vt:lpstr>PowerPointova prezentacija</vt:lpstr>
      <vt:lpstr>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Ivanka-Informatila</dc:creator>
  <cp:lastModifiedBy>Ivanka-Informatila</cp:lastModifiedBy>
  <cp:revision>55</cp:revision>
  <dcterms:created xsi:type="dcterms:W3CDTF">2017-11-20T20:31:11Z</dcterms:created>
  <dcterms:modified xsi:type="dcterms:W3CDTF">2019-07-23T09:18:31Z</dcterms:modified>
</cp:coreProperties>
</file>