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1" autoAdjust="0"/>
    <p:restoredTop sz="94660"/>
  </p:normalViewPr>
  <p:slideViewPr>
    <p:cSldViewPr snapToGrid="0">
      <p:cViewPr varScale="1">
        <p:scale>
          <a:sx n="74" d="100"/>
          <a:sy n="74" d="100"/>
        </p:scale>
        <p:origin x="72" y="3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4481D-ACB8-4E01-9F14-B9E0E6CBD061}" type="datetimeFigureOut">
              <a:rPr lang="hr-HR" smtClean="0"/>
              <a:t>21.1.2021.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5A21-9D7E-4776-8F83-7AE08497CBD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61875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4481D-ACB8-4E01-9F14-B9E0E6CBD061}" type="datetimeFigureOut">
              <a:rPr lang="hr-HR" smtClean="0"/>
              <a:t>21.1.2021.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5A21-9D7E-4776-8F83-7AE08497CBD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39556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4481D-ACB8-4E01-9F14-B9E0E6CBD061}" type="datetimeFigureOut">
              <a:rPr lang="hr-HR" smtClean="0"/>
              <a:t>21.1.2021.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5A21-9D7E-4776-8F83-7AE08497CBD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59544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4481D-ACB8-4E01-9F14-B9E0E6CBD061}" type="datetimeFigureOut">
              <a:rPr lang="hr-HR" smtClean="0"/>
              <a:t>21.1.2021.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5A21-9D7E-4776-8F83-7AE08497CBD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93503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4481D-ACB8-4E01-9F14-B9E0E6CBD061}" type="datetimeFigureOut">
              <a:rPr lang="hr-HR" smtClean="0"/>
              <a:t>21.1.2021.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5A21-9D7E-4776-8F83-7AE08497CBD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26610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4481D-ACB8-4E01-9F14-B9E0E6CBD061}" type="datetimeFigureOut">
              <a:rPr lang="hr-HR" smtClean="0"/>
              <a:t>21.1.2021.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5A21-9D7E-4776-8F83-7AE08497CBD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6927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4481D-ACB8-4E01-9F14-B9E0E6CBD061}" type="datetimeFigureOut">
              <a:rPr lang="hr-HR" smtClean="0"/>
              <a:t>21.1.2021.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5A21-9D7E-4776-8F83-7AE08497CBD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88166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4481D-ACB8-4E01-9F14-B9E0E6CBD061}" type="datetimeFigureOut">
              <a:rPr lang="hr-HR" smtClean="0"/>
              <a:t>21.1.2021.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5A21-9D7E-4776-8F83-7AE08497CBD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96387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4481D-ACB8-4E01-9F14-B9E0E6CBD061}" type="datetimeFigureOut">
              <a:rPr lang="hr-HR" smtClean="0"/>
              <a:t>21.1.2021.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5A21-9D7E-4776-8F83-7AE08497CBD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7398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4481D-ACB8-4E01-9F14-B9E0E6CBD061}" type="datetimeFigureOut">
              <a:rPr lang="hr-HR" smtClean="0"/>
              <a:t>21.1.2021.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5A21-9D7E-4776-8F83-7AE08497CBD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87845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4481D-ACB8-4E01-9F14-B9E0E6CBD061}" type="datetimeFigureOut">
              <a:rPr lang="hr-HR" smtClean="0"/>
              <a:t>21.1.2021.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5A21-9D7E-4776-8F83-7AE08497CBD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95224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4481D-ACB8-4E01-9F14-B9E0E6CBD061}" type="datetimeFigureOut">
              <a:rPr lang="hr-HR" smtClean="0"/>
              <a:t>21.1.2021.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95A21-9D7E-4776-8F83-7AE08497CBD7}" type="slidenum">
              <a:rPr lang="hr-HR" smtClean="0"/>
              <a:t>‹#›</a:t>
            </a:fld>
            <a:endParaRPr lang="hr-HR"/>
          </a:p>
        </p:txBody>
      </p:sp>
      <p:pic>
        <p:nvPicPr>
          <p:cNvPr id="1026" name="Picture 2" descr="Čudesni svijet tehnike 8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2413" y="121920"/>
            <a:ext cx="895380" cy="125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ogo skolska knjiga — Čuvarkuća"/>
          <p:cNvPicPr>
            <a:picLocks noChangeAspect="1" noChangeArrowheads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" t="32622" r="2958" b="33574"/>
          <a:stretch/>
        </p:blipFill>
        <p:spPr bwMode="auto">
          <a:xfrm>
            <a:off x="174207" y="230188"/>
            <a:ext cx="2647407" cy="666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387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7F8B9B8-BB8C-4CCD-8F5E-EEA79941EB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7447" y="205021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hr-HR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egoe UI Semilight"/>
                <a:cs typeface="Segoe UI Semilight"/>
              </a:rPr>
              <a:t>Tehnička kultura, 8.razred</a:t>
            </a:r>
            <a:br>
              <a:rPr lang="hr-HR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egoe UI Semilight"/>
                <a:cs typeface="Segoe UI Semilight"/>
              </a:rPr>
            </a:br>
            <a:r>
              <a:rPr lang="hr-HR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egoe UI Semilight"/>
                <a:cs typeface="Segoe UI Semilight"/>
              </a:rPr>
              <a:t>Pasivni elektronički elementi</a:t>
            </a:r>
            <a:br>
              <a:rPr lang="hr-HR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egoe UI Semilight"/>
                <a:cs typeface="Segoe UI Semilight"/>
              </a:rPr>
            </a:br>
            <a:endParaRPr lang="hr-HR" b="1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Segoe UI Semilight"/>
              <a:cs typeface="Segoe UI Semilight"/>
            </a:endParaRPr>
          </a:p>
        </p:txBody>
      </p:sp>
      <p:sp>
        <p:nvSpPr>
          <p:cNvPr id="5" name="Rectangle 9"/>
          <p:cNvSpPr txBox="1">
            <a:spLocks noChangeArrowheads="1"/>
          </p:cNvSpPr>
          <p:nvPr/>
        </p:nvSpPr>
        <p:spPr bwMode="auto">
          <a:xfrm>
            <a:off x="1821855" y="4346928"/>
            <a:ext cx="8575183" cy="54890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anchor="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hr-HR" altLang="sr-Latn-RS" sz="32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/>
                <a:cs typeface="Calibri"/>
              </a:rPr>
              <a:t>Vježba - Određivanje </a:t>
            </a:r>
            <a:r>
              <a:rPr lang="hr-HR" altLang="sr-Latn-R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/>
                <a:cs typeface="Calibri"/>
              </a:rPr>
              <a:t>vrijednosti otpora otpornika</a:t>
            </a:r>
          </a:p>
        </p:txBody>
      </p:sp>
    </p:spTree>
    <p:extLst>
      <p:ext uri="{BB962C8B-B14F-4D97-AF65-F5344CB8AC3E}">
        <p14:creationId xmlns:p14="http://schemas.microsoft.com/office/powerpoint/2010/main" val="214715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 txBox="1">
            <a:spLocks noChangeArrowheads="1"/>
          </p:cNvSpPr>
          <p:nvPr/>
        </p:nvSpPr>
        <p:spPr bwMode="auto">
          <a:xfrm>
            <a:off x="91739" y="1067015"/>
            <a:ext cx="7065710" cy="54890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anchor="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hr-HR" altLang="sr-Latn-R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</a:rPr>
              <a:t>Određivanje vrijednosti otpora otpornika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873" y="1377630"/>
            <a:ext cx="4803514" cy="5419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upa 3"/>
          <p:cNvGrpSpPr>
            <a:grpSpLocks/>
          </p:cNvGrpSpPr>
          <p:nvPr/>
        </p:nvGrpSpPr>
        <p:grpSpPr bwMode="auto">
          <a:xfrm>
            <a:off x="315832" y="3663470"/>
            <a:ext cx="4894730" cy="997136"/>
            <a:chOff x="4860032" y="1555205"/>
            <a:chExt cx="3852168" cy="866774"/>
          </a:xfrm>
        </p:grpSpPr>
        <p:sp>
          <p:nvSpPr>
            <p:cNvPr id="7" name="Rectangle 69"/>
            <p:cNvSpPr>
              <a:spLocks noChangeArrowheads="1"/>
            </p:cNvSpPr>
            <p:nvPr/>
          </p:nvSpPr>
          <p:spPr bwMode="auto">
            <a:xfrm>
              <a:off x="4860032" y="1906043"/>
              <a:ext cx="936456" cy="2159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>
                <a:latin typeface="+mn-lt"/>
                <a:cs typeface="+mn-cs"/>
              </a:endParaRPr>
            </a:p>
          </p:txBody>
        </p:sp>
        <p:sp>
          <p:nvSpPr>
            <p:cNvPr id="8" name="AutoShape 62"/>
            <p:cNvSpPr>
              <a:spLocks noChangeArrowheads="1"/>
            </p:cNvSpPr>
            <p:nvPr/>
          </p:nvSpPr>
          <p:spPr bwMode="auto">
            <a:xfrm>
              <a:off x="5543550" y="1556792"/>
              <a:ext cx="2592388" cy="863600"/>
            </a:xfrm>
            <a:prstGeom prst="roundRect">
              <a:avLst>
                <a:gd name="adj" fmla="val 16667"/>
              </a:avLst>
            </a:prstGeom>
            <a:solidFill>
              <a:srgbClr val="FFCC66"/>
            </a:solidFill>
            <a:ln w="9525">
              <a:solidFill>
                <a:srgbClr val="9933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hr-HR" altLang="sr-Latn-RS"/>
            </a:p>
          </p:txBody>
        </p:sp>
        <p:sp>
          <p:nvSpPr>
            <p:cNvPr id="9" name="Rectangle 63"/>
            <p:cNvSpPr>
              <a:spLocks noChangeArrowheads="1"/>
            </p:cNvSpPr>
            <p:nvPr/>
          </p:nvSpPr>
          <p:spPr bwMode="auto">
            <a:xfrm>
              <a:off x="5962650" y="1556792"/>
              <a:ext cx="215900" cy="86518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hr-HR" altLang="sr-Latn-RS"/>
            </a:p>
          </p:txBody>
        </p:sp>
        <p:sp>
          <p:nvSpPr>
            <p:cNvPr id="10" name="Rectangle 65"/>
            <p:cNvSpPr>
              <a:spLocks noChangeArrowheads="1"/>
            </p:cNvSpPr>
            <p:nvPr/>
          </p:nvSpPr>
          <p:spPr bwMode="auto">
            <a:xfrm>
              <a:off x="6335713" y="1555205"/>
              <a:ext cx="215900" cy="865187"/>
            </a:xfrm>
            <a:prstGeom prst="rect">
              <a:avLst/>
            </a:prstGeom>
            <a:solidFill>
              <a:srgbClr val="FF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hr-HR" altLang="sr-Latn-RS"/>
            </a:p>
          </p:txBody>
        </p:sp>
        <p:sp>
          <p:nvSpPr>
            <p:cNvPr id="11" name="Rectangle 66"/>
            <p:cNvSpPr>
              <a:spLocks noChangeArrowheads="1"/>
            </p:cNvSpPr>
            <p:nvPr/>
          </p:nvSpPr>
          <p:spPr bwMode="auto">
            <a:xfrm>
              <a:off x="6732588" y="1556792"/>
              <a:ext cx="215900" cy="865187"/>
            </a:xfrm>
            <a:prstGeom prst="rect">
              <a:avLst/>
            </a:prstGeom>
            <a:solidFill>
              <a:srgbClr val="B87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hr-HR" altLang="sr-Latn-RS"/>
            </a:p>
          </p:txBody>
        </p:sp>
        <p:sp>
          <p:nvSpPr>
            <p:cNvPr id="12" name="Rectangle 67"/>
            <p:cNvSpPr>
              <a:spLocks noChangeArrowheads="1"/>
            </p:cNvSpPr>
            <p:nvPr/>
          </p:nvSpPr>
          <p:spPr bwMode="auto">
            <a:xfrm>
              <a:off x="7488238" y="1556792"/>
              <a:ext cx="215900" cy="865187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hr-HR" altLang="sr-Latn-RS"/>
            </a:p>
          </p:txBody>
        </p:sp>
        <p:sp>
          <p:nvSpPr>
            <p:cNvPr id="13" name="Rectangle 68"/>
            <p:cNvSpPr>
              <a:spLocks noChangeArrowheads="1"/>
            </p:cNvSpPr>
            <p:nvPr/>
          </p:nvSpPr>
          <p:spPr bwMode="auto">
            <a:xfrm>
              <a:off x="8136042" y="1917155"/>
              <a:ext cx="576158" cy="2159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>
                <a:latin typeface="+mn-lt"/>
                <a:cs typeface="+mn-cs"/>
              </a:endParaRPr>
            </a:p>
          </p:txBody>
        </p:sp>
      </p:grpSp>
      <p:cxnSp>
        <p:nvCxnSpPr>
          <p:cNvPr id="15" name="Ravni poveznik sa strelicom 14"/>
          <p:cNvCxnSpPr/>
          <p:nvPr/>
        </p:nvCxnSpPr>
        <p:spPr>
          <a:xfrm flipV="1">
            <a:off x="1839780" y="3661397"/>
            <a:ext cx="6799123" cy="23617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Pravokutnik 16"/>
          <p:cNvSpPr/>
          <p:nvPr/>
        </p:nvSpPr>
        <p:spPr>
          <a:xfrm>
            <a:off x="1337818" y="4660854"/>
            <a:ext cx="53572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</a:rPr>
              <a:t>2</a:t>
            </a:r>
          </a:p>
        </p:txBody>
      </p:sp>
      <p:sp>
        <p:nvSpPr>
          <p:cNvPr id="18" name="Pravokutnik 17"/>
          <p:cNvSpPr/>
          <p:nvPr/>
        </p:nvSpPr>
        <p:spPr>
          <a:xfrm>
            <a:off x="1892285" y="4660854"/>
            <a:ext cx="53572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7</a:t>
            </a:r>
          </a:p>
        </p:txBody>
      </p:sp>
      <p:cxnSp>
        <p:nvCxnSpPr>
          <p:cNvPr id="19" name="Ravni poveznik sa strelicom 18"/>
          <p:cNvCxnSpPr/>
          <p:nvPr/>
        </p:nvCxnSpPr>
        <p:spPr>
          <a:xfrm>
            <a:off x="2279231" y="4191260"/>
            <a:ext cx="6490300" cy="86842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Ravni poveznik sa strelicom 20"/>
          <p:cNvCxnSpPr/>
          <p:nvPr/>
        </p:nvCxnSpPr>
        <p:spPr>
          <a:xfrm flipV="1">
            <a:off x="2816344" y="3309880"/>
            <a:ext cx="6391639" cy="45262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Pravokutnik 22"/>
          <p:cNvSpPr/>
          <p:nvPr/>
        </p:nvSpPr>
        <p:spPr>
          <a:xfrm>
            <a:off x="2095539" y="4828526"/>
            <a:ext cx="15792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B87136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X 10</a:t>
            </a:r>
          </a:p>
        </p:txBody>
      </p:sp>
      <p:sp>
        <p:nvSpPr>
          <p:cNvPr id="24" name="Pravokutnik 23"/>
          <p:cNvSpPr/>
          <p:nvPr/>
        </p:nvSpPr>
        <p:spPr>
          <a:xfrm>
            <a:off x="3410205" y="4629030"/>
            <a:ext cx="1495324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6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10%</a:t>
            </a:r>
          </a:p>
        </p:txBody>
      </p:sp>
      <p:cxnSp>
        <p:nvCxnSpPr>
          <p:cNvPr id="25" name="Ravni poveznik sa strelicom 24"/>
          <p:cNvCxnSpPr/>
          <p:nvPr/>
        </p:nvCxnSpPr>
        <p:spPr>
          <a:xfrm>
            <a:off x="3792509" y="4495900"/>
            <a:ext cx="7099349" cy="173208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kstniOkvir 29"/>
          <p:cNvSpPr txBox="1">
            <a:spLocks noChangeArrowheads="1"/>
          </p:cNvSpPr>
          <p:nvPr/>
        </p:nvSpPr>
        <p:spPr bwMode="auto">
          <a:xfrm>
            <a:off x="620866" y="1951337"/>
            <a:ext cx="428466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hr-HR" altLang="sr-Latn-RS" sz="4400"/>
              <a:t>R= 270 </a:t>
            </a:r>
            <a:r>
              <a:rPr lang="el-GR" altLang="sr-Latn-RS" sz="4400"/>
              <a:t>Ω</a:t>
            </a:r>
            <a:r>
              <a:rPr lang="hr-HR" altLang="sr-Latn-RS" sz="4400"/>
              <a:t> +/- 10 %</a:t>
            </a:r>
          </a:p>
        </p:txBody>
      </p:sp>
    </p:spTree>
    <p:extLst>
      <p:ext uri="{BB962C8B-B14F-4D97-AF65-F5344CB8AC3E}">
        <p14:creationId xmlns:p14="http://schemas.microsoft.com/office/powerpoint/2010/main" val="264105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9DEAB-4678-4992-BC43-F763B37D91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hr-HR" sz="3200" dirty="0">
              <a:latin typeface="Segoe UI Semilight"/>
              <a:cs typeface="Segoe UI Semilight"/>
            </a:endParaRPr>
          </a:p>
          <a:p>
            <a:pPr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hr-HR" sz="3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4" name="Rectangle 9"/>
          <p:cNvSpPr txBox="1">
            <a:spLocks noChangeArrowheads="1"/>
          </p:cNvSpPr>
          <p:nvPr/>
        </p:nvSpPr>
        <p:spPr bwMode="auto">
          <a:xfrm>
            <a:off x="183527" y="1507938"/>
            <a:ext cx="11668838" cy="308414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anchor="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hr-HR" altLang="sr-Latn-R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</a:rPr>
              <a:t>VJEŽBA: </a:t>
            </a:r>
            <a:endParaRPr lang="hr-HR" altLang="sr-Latn-RS" sz="28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hr-HR" altLang="sr-Latn-RS" sz="2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</a:rPr>
              <a:t>Pripremite 3 različite vrste otpornika!</a:t>
            </a:r>
            <a:endParaRPr lang="hr-HR" altLang="sr-Latn-RS" sz="2800">
              <a:ln w="0"/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cs typeface="Calibri"/>
            </a:endParaRPr>
          </a:p>
          <a:p>
            <a:pPr algn="ctr"/>
            <a:r>
              <a:rPr lang="hr-HR" altLang="sr-Latn-R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</a:rPr>
              <a:t>Nazvati ćemo ih R1, R2 i R3.</a:t>
            </a:r>
            <a:endParaRPr lang="hr-HR" altLang="sr-Latn-RS" sz="2800" dirty="0">
              <a:ln w="0"/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cs typeface="Calibri"/>
            </a:endParaRPr>
          </a:p>
          <a:p>
            <a:pPr algn="ctr"/>
            <a:r>
              <a:rPr lang="hr-HR" altLang="sr-Latn-RS" sz="2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</a:rPr>
              <a:t>Trebate pomoću tablice odrediti njihove vrijednosti otpora, a zatim izmjeriti njihovu vrijednost pomoću mjernoga uređaja.</a:t>
            </a:r>
            <a:endParaRPr lang="hr-HR" altLang="sr-Latn-RS" sz="2800">
              <a:ln w="0"/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cs typeface="Calibri"/>
            </a:endParaRPr>
          </a:p>
          <a:p>
            <a:pPr algn="ctr"/>
            <a:r>
              <a:rPr lang="hr-HR" altLang="sr-Latn-RS" sz="2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</a:rPr>
              <a:t>Usporedite dobivene vrijednosti i izvedite zaključak!</a:t>
            </a:r>
          </a:p>
          <a:p>
            <a:pPr algn="ctr"/>
            <a:r>
              <a:rPr lang="hr-HR" altLang="sr-Latn-RS" sz="280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Pa krenimo...</a:t>
            </a:r>
            <a:endParaRPr lang="hr-HR" altLang="sr-Latn-RS" sz="2800" dirty="0">
              <a:ln w="0"/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2" name="TekstniOkvir 1"/>
          <p:cNvSpPr txBox="1"/>
          <p:nvPr/>
        </p:nvSpPr>
        <p:spPr>
          <a:xfrm>
            <a:off x="298420" y="4976634"/>
            <a:ext cx="7158445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r>
              <a:rPr lang="hr-HR" sz="2400"/>
              <a:t>Otpornik R1 – crvena, crvena, smeđa, zlatna</a:t>
            </a:r>
          </a:p>
          <a:p>
            <a:r>
              <a:rPr lang="hr-HR" sz="2400"/>
              <a:t>Otpornik R2 – smeđa, crna, crvena, zlatna</a:t>
            </a:r>
          </a:p>
          <a:p>
            <a:r>
              <a:rPr lang="hr-HR" sz="2400"/>
              <a:t>Otpornik R3 – narančasta, bijela, smeđa, zlatna  </a:t>
            </a:r>
          </a:p>
        </p:txBody>
      </p:sp>
      <p:grpSp>
        <p:nvGrpSpPr>
          <p:cNvPr id="5" name="Grupa 3"/>
          <p:cNvGrpSpPr>
            <a:grpSpLocks/>
          </p:cNvGrpSpPr>
          <p:nvPr/>
        </p:nvGrpSpPr>
        <p:grpSpPr bwMode="auto">
          <a:xfrm>
            <a:off x="7902070" y="4734755"/>
            <a:ext cx="1942035" cy="352939"/>
            <a:chOff x="4860032" y="1555205"/>
            <a:chExt cx="3852168" cy="866774"/>
          </a:xfrm>
        </p:grpSpPr>
        <p:sp>
          <p:nvSpPr>
            <p:cNvPr id="6" name="Rectangle 69"/>
            <p:cNvSpPr>
              <a:spLocks noChangeArrowheads="1"/>
            </p:cNvSpPr>
            <p:nvPr/>
          </p:nvSpPr>
          <p:spPr bwMode="auto">
            <a:xfrm>
              <a:off x="4860032" y="1906043"/>
              <a:ext cx="936456" cy="2159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>
                <a:latin typeface="+mn-lt"/>
                <a:cs typeface="+mn-cs"/>
              </a:endParaRPr>
            </a:p>
          </p:txBody>
        </p:sp>
        <p:sp>
          <p:nvSpPr>
            <p:cNvPr id="7" name="AutoShape 62"/>
            <p:cNvSpPr>
              <a:spLocks noChangeArrowheads="1"/>
            </p:cNvSpPr>
            <p:nvPr/>
          </p:nvSpPr>
          <p:spPr bwMode="auto">
            <a:xfrm>
              <a:off x="5543550" y="1556792"/>
              <a:ext cx="2592388" cy="863600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rgbClr val="9933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hr-HR" altLang="sr-Latn-RS"/>
            </a:p>
          </p:txBody>
        </p:sp>
        <p:sp>
          <p:nvSpPr>
            <p:cNvPr id="8" name="Rectangle 63"/>
            <p:cNvSpPr>
              <a:spLocks noChangeArrowheads="1"/>
            </p:cNvSpPr>
            <p:nvPr/>
          </p:nvSpPr>
          <p:spPr bwMode="auto">
            <a:xfrm>
              <a:off x="5962650" y="1556792"/>
              <a:ext cx="215900" cy="86518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hr-HR" altLang="sr-Latn-RS"/>
            </a:p>
          </p:txBody>
        </p:sp>
        <p:sp>
          <p:nvSpPr>
            <p:cNvPr id="9" name="Rectangle 65"/>
            <p:cNvSpPr>
              <a:spLocks noChangeArrowheads="1"/>
            </p:cNvSpPr>
            <p:nvPr/>
          </p:nvSpPr>
          <p:spPr bwMode="auto">
            <a:xfrm>
              <a:off x="6335713" y="1555205"/>
              <a:ext cx="215900" cy="86518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hr-HR" altLang="sr-Latn-RS"/>
            </a:p>
          </p:txBody>
        </p:sp>
        <p:sp>
          <p:nvSpPr>
            <p:cNvPr id="10" name="Rectangle 66"/>
            <p:cNvSpPr>
              <a:spLocks noChangeArrowheads="1"/>
            </p:cNvSpPr>
            <p:nvPr/>
          </p:nvSpPr>
          <p:spPr bwMode="auto">
            <a:xfrm>
              <a:off x="6732588" y="1556792"/>
              <a:ext cx="215900" cy="865187"/>
            </a:xfrm>
            <a:prstGeom prst="rect">
              <a:avLst/>
            </a:prstGeom>
            <a:solidFill>
              <a:srgbClr val="B87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hr-HR" altLang="sr-Latn-RS"/>
            </a:p>
          </p:txBody>
        </p:sp>
        <p:sp>
          <p:nvSpPr>
            <p:cNvPr id="11" name="Rectangle 67"/>
            <p:cNvSpPr>
              <a:spLocks noChangeArrowheads="1"/>
            </p:cNvSpPr>
            <p:nvPr/>
          </p:nvSpPr>
          <p:spPr bwMode="auto">
            <a:xfrm>
              <a:off x="7488238" y="1556792"/>
              <a:ext cx="215900" cy="86518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hr-HR" altLang="sr-Latn-RS"/>
            </a:p>
          </p:txBody>
        </p:sp>
        <p:sp>
          <p:nvSpPr>
            <p:cNvPr id="12" name="Rectangle 68"/>
            <p:cNvSpPr>
              <a:spLocks noChangeArrowheads="1"/>
            </p:cNvSpPr>
            <p:nvPr/>
          </p:nvSpPr>
          <p:spPr bwMode="auto">
            <a:xfrm>
              <a:off x="8136042" y="1917155"/>
              <a:ext cx="576158" cy="2159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>
                <a:latin typeface="+mn-lt"/>
                <a:cs typeface="+mn-cs"/>
              </a:endParaRPr>
            </a:p>
          </p:txBody>
        </p:sp>
      </p:grpSp>
      <p:grpSp>
        <p:nvGrpSpPr>
          <p:cNvPr id="37" name="Grupa 3"/>
          <p:cNvGrpSpPr>
            <a:grpSpLocks/>
          </p:cNvGrpSpPr>
          <p:nvPr/>
        </p:nvGrpSpPr>
        <p:grpSpPr bwMode="auto">
          <a:xfrm>
            <a:off x="7902070" y="5362988"/>
            <a:ext cx="1942035" cy="366593"/>
            <a:chOff x="4860032" y="1555205"/>
            <a:chExt cx="3852168" cy="866774"/>
          </a:xfrm>
        </p:grpSpPr>
        <p:sp>
          <p:nvSpPr>
            <p:cNvPr id="38" name="Rectangle 69"/>
            <p:cNvSpPr>
              <a:spLocks noChangeArrowheads="1"/>
            </p:cNvSpPr>
            <p:nvPr/>
          </p:nvSpPr>
          <p:spPr bwMode="auto">
            <a:xfrm>
              <a:off x="4860032" y="1906043"/>
              <a:ext cx="936456" cy="2159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>
                <a:latin typeface="+mn-lt"/>
                <a:cs typeface="+mn-cs"/>
              </a:endParaRPr>
            </a:p>
          </p:txBody>
        </p:sp>
        <p:sp>
          <p:nvSpPr>
            <p:cNvPr id="39" name="AutoShape 62"/>
            <p:cNvSpPr>
              <a:spLocks noChangeArrowheads="1"/>
            </p:cNvSpPr>
            <p:nvPr/>
          </p:nvSpPr>
          <p:spPr bwMode="auto">
            <a:xfrm>
              <a:off x="5543550" y="1556792"/>
              <a:ext cx="2592388" cy="863600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rgbClr val="9933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hr-HR" altLang="sr-Latn-RS"/>
            </a:p>
          </p:txBody>
        </p:sp>
        <p:sp>
          <p:nvSpPr>
            <p:cNvPr id="40" name="Rectangle 63"/>
            <p:cNvSpPr>
              <a:spLocks noChangeArrowheads="1"/>
            </p:cNvSpPr>
            <p:nvPr/>
          </p:nvSpPr>
          <p:spPr bwMode="auto">
            <a:xfrm>
              <a:off x="5962650" y="1556792"/>
              <a:ext cx="215900" cy="86518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hr-HR" altLang="sr-Latn-RS"/>
            </a:p>
          </p:txBody>
        </p:sp>
        <p:sp>
          <p:nvSpPr>
            <p:cNvPr id="41" name="Rectangle 65"/>
            <p:cNvSpPr>
              <a:spLocks noChangeArrowheads="1"/>
            </p:cNvSpPr>
            <p:nvPr/>
          </p:nvSpPr>
          <p:spPr bwMode="auto">
            <a:xfrm>
              <a:off x="6335713" y="1555205"/>
              <a:ext cx="215900" cy="86518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hr-HR" altLang="sr-Latn-RS"/>
            </a:p>
          </p:txBody>
        </p:sp>
        <p:sp>
          <p:nvSpPr>
            <p:cNvPr id="42" name="Rectangle 66"/>
            <p:cNvSpPr>
              <a:spLocks noChangeArrowheads="1"/>
            </p:cNvSpPr>
            <p:nvPr/>
          </p:nvSpPr>
          <p:spPr bwMode="auto">
            <a:xfrm>
              <a:off x="6732588" y="1556792"/>
              <a:ext cx="215900" cy="86518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hr-HR" altLang="sr-Latn-RS"/>
            </a:p>
          </p:txBody>
        </p:sp>
        <p:sp>
          <p:nvSpPr>
            <p:cNvPr id="43" name="Rectangle 67"/>
            <p:cNvSpPr>
              <a:spLocks noChangeArrowheads="1"/>
            </p:cNvSpPr>
            <p:nvPr/>
          </p:nvSpPr>
          <p:spPr bwMode="auto">
            <a:xfrm>
              <a:off x="7488238" y="1556792"/>
              <a:ext cx="215900" cy="86518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hr-HR" altLang="sr-Latn-RS"/>
            </a:p>
          </p:txBody>
        </p:sp>
        <p:sp>
          <p:nvSpPr>
            <p:cNvPr id="44" name="Rectangle 68"/>
            <p:cNvSpPr>
              <a:spLocks noChangeArrowheads="1"/>
            </p:cNvSpPr>
            <p:nvPr/>
          </p:nvSpPr>
          <p:spPr bwMode="auto">
            <a:xfrm>
              <a:off x="8136042" y="1917155"/>
              <a:ext cx="576158" cy="2159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>
                <a:latin typeface="+mn-lt"/>
                <a:cs typeface="+mn-cs"/>
              </a:endParaRPr>
            </a:p>
          </p:txBody>
        </p:sp>
      </p:grpSp>
      <p:grpSp>
        <p:nvGrpSpPr>
          <p:cNvPr id="21" name="Grupa 3"/>
          <p:cNvGrpSpPr>
            <a:grpSpLocks/>
          </p:cNvGrpSpPr>
          <p:nvPr/>
        </p:nvGrpSpPr>
        <p:grpSpPr bwMode="auto">
          <a:xfrm>
            <a:off x="7904837" y="5952581"/>
            <a:ext cx="1942035" cy="366593"/>
            <a:chOff x="4860032" y="1555205"/>
            <a:chExt cx="3852168" cy="866774"/>
          </a:xfrm>
        </p:grpSpPr>
        <p:sp>
          <p:nvSpPr>
            <p:cNvPr id="22" name="Rectangle 69"/>
            <p:cNvSpPr>
              <a:spLocks noChangeArrowheads="1"/>
            </p:cNvSpPr>
            <p:nvPr/>
          </p:nvSpPr>
          <p:spPr bwMode="auto">
            <a:xfrm>
              <a:off x="4860032" y="1906043"/>
              <a:ext cx="936456" cy="2159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>
                <a:latin typeface="+mn-lt"/>
                <a:cs typeface="+mn-cs"/>
              </a:endParaRPr>
            </a:p>
          </p:txBody>
        </p:sp>
        <p:sp>
          <p:nvSpPr>
            <p:cNvPr id="23" name="AutoShape 62"/>
            <p:cNvSpPr>
              <a:spLocks noChangeArrowheads="1"/>
            </p:cNvSpPr>
            <p:nvPr/>
          </p:nvSpPr>
          <p:spPr bwMode="auto">
            <a:xfrm>
              <a:off x="5543550" y="1556792"/>
              <a:ext cx="2592388" cy="863600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rgbClr val="9933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hr-HR" altLang="sr-Latn-RS"/>
            </a:p>
          </p:txBody>
        </p:sp>
        <p:sp>
          <p:nvSpPr>
            <p:cNvPr id="24" name="Rectangle 63"/>
            <p:cNvSpPr>
              <a:spLocks noChangeArrowheads="1"/>
            </p:cNvSpPr>
            <p:nvPr/>
          </p:nvSpPr>
          <p:spPr bwMode="auto">
            <a:xfrm>
              <a:off x="5962650" y="1556792"/>
              <a:ext cx="215900" cy="86518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hr-HR" altLang="sr-Latn-RS"/>
            </a:p>
          </p:txBody>
        </p:sp>
        <p:sp>
          <p:nvSpPr>
            <p:cNvPr id="25" name="Rectangle 65"/>
            <p:cNvSpPr>
              <a:spLocks noChangeArrowheads="1"/>
            </p:cNvSpPr>
            <p:nvPr/>
          </p:nvSpPr>
          <p:spPr bwMode="auto">
            <a:xfrm>
              <a:off x="6335713" y="1555205"/>
              <a:ext cx="215900" cy="8651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hr-HR" altLang="sr-Latn-RS"/>
            </a:p>
          </p:txBody>
        </p:sp>
        <p:sp>
          <p:nvSpPr>
            <p:cNvPr id="26" name="Rectangle 66"/>
            <p:cNvSpPr>
              <a:spLocks noChangeArrowheads="1"/>
            </p:cNvSpPr>
            <p:nvPr/>
          </p:nvSpPr>
          <p:spPr bwMode="auto">
            <a:xfrm>
              <a:off x="6732588" y="1556792"/>
              <a:ext cx="215900" cy="86518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hr-HR" altLang="sr-Latn-RS"/>
            </a:p>
          </p:txBody>
        </p:sp>
        <p:sp>
          <p:nvSpPr>
            <p:cNvPr id="27" name="Rectangle 67"/>
            <p:cNvSpPr>
              <a:spLocks noChangeArrowheads="1"/>
            </p:cNvSpPr>
            <p:nvPr/>
          </p:nvSpPr>
          <p:spPr bwMode="auto">
            <a:xfrm>
              <a:off x="7488238" y="1556792"/>
              <a:ext cx="215900" cy="86518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hr-HR" altLang="sr-Latn-RS"/>
            </a:p>
          </p:txBody>
        </p:sp>
        <p:sp>
          <p:nvSpPr>
            <p:cNvPr id="28" name="Rectangle 68"/>
            <p:cNvSpPr>
              <a:spLocks noChangeArrowheads="1"/>
            </p:cNvSpPr>
            <p:nvPr/>
          </p:nvSpPr>
          <p:spPr bwMode="auto">
            <a:xfrm>
              <a:off x="8136042" y="1917155"/>
              <a:ext cx="576158" cy="2159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>
                <a:latin typeface="+mn-lt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 txBox="1">
            <a:spLocks noChangeArrowheads="1"/>
          </p:cNvSpPr>
          <p:nvPr/>
        </p:nvSpPr>
        <p:spPr bwMode="auto">
          <a:xfrm>
            <a:off x="823643" y="1308027"/>
            <a:ext cx="9070726" cy="56170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anchor="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hr-HR" altLang="sr-Latn-R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</a:rPr>
              <a:t>VJEŽBA: Određivanje vrijednosti otpora otpornika</a:t>
            </a:r>
          </a:p>
        </p:txBody>
      </p:sp>
      <p:graphicFrame>
        <p:nvGraphicFramePr>
          <p:cNvPr id="2" name="Tablic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402006"/>
              </p:ext>
            </p:extLst>
          </p:nvPr>
        </p:nvGraphicFramePr>
        <p:xfrm>
          <a:off x="1660259" y="3103814"/>
          <a:ext cx="4317707" cy="24930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3684">
                  <a:extLst>
                    <a:ext uri="{9D8B030D-6E8A-4147-A177-3AD203B41FA5}">
                      <a16:colId xmlns:a16="http://schemas.microsoft.com/office/drawing/2014/main" val="1994259928"/>
                    </a:ext>
                  </a:extLst>
                </a:gridCol>
                <a:gridCol w="1079574">
                  <a:extLst>
                    <a:ext uri="{9D8B030D-6E8A-4147-A177-3AD203B41FA5}">
                      <a16:colId xmlns:a16="http://schemas.microsoft.com/office/drawing/2014/main" val="825465139"/>
                    </a:ext>
                  </a:extLst>
                </a:gridCol>
                <a:gridCol w="1297866">
                  <a:extLst>
                    <a:ext uri="{9D8B030D-6E8A-4147-A177-3AD203B41FA5}">
                      <a16:colId xmlns:a16="http://schemas.microsoft.com/office/drawing/2014/main" val="2327239215"/>
                    </a:ext>
                  </a:extLst>
                </a:gridCol>
                <a:gridCol w="1506583">
                  <a:extLst>
                    <a:ext uri="{9D8B030D-6E8A-4147-A177-3AD203B41FA5}">
                      <a16:colId xmlns:a16="http://schemas.microsoft.com/office/drawing/2014/main" val="3682987744"/>
                    </a:ext>
                  </a:extLst>
                </a:gridCol>
              </a:tblGrid>
              <a:tr h="913602">
                <a:tc>
                  <a:txBody>
                    <a:bodyPr/>
                    <a:lstStyle/>
                    <a:p>
                      <a:endParaRPr lang="hr-H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/>
                        <a:t>OČITANI OTPOR (</a:t>
                      </a:r>
                      <a:r>
                        <a:rPr lang="el-GR"/>
                        <a:t>Ω</a:t>
                      </a:r>
                      <a:r>
                        <a:rPr lang="hr-HR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/>
                        <a:t>IZMJERENI OTPOR (</a:t>
                      </a:r>
                      <a:r>
                        <a:rPr lang="el-GR"/>
                        <a:t>Ω</a:t>
                      </a:r>
                      <a:r>
                        <a:rPr lang="hr-HR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/>
                        <a:t>RAZLIKA OTPORA (</a:t>
                      </a:r>
                      <a:r>
                        <a:rPr lang="el-GR"/>
                        <a:t>Ω</a:t>
                      </a:r>
                      <a:r>
                        <a:rPr lang="hr-HR"/>
                        <a:t>)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7620527"/>
                  </a:ext>
                </a:extLst>
              </a:tr>
              <a:tr h="526201">
                <a:tc>
                  <a:txBody>
                    <a:bodyPr/>
                    <a:lstStyle/>
                    <a:p>
                      <a:r>
                        <a:rPr lang="hr-HR"/>
                        <a:t>R1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9112975"/>
                  </a:ext>
                </a:extLst>
              </a:tr>
              <a:tr h="526201">
                <a:tc>
                  <a:txBody>
                    <a:bodyPr/>
                    <a:lstStyle/>
                    <a:p>
                      <a:r>
                        <a:rPr lang="hr-HR"/>
                        <a:t>R2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2956768"/>
                  </a:ext>
                </a:extLst>
              </a:tr>
              <a:tr h="526201">
                <a:tc>
                  <a:txBody>
                    <a:bodyPr/>
                    <a:lstStyle/>
                    <a:p>
                      <a:r>
                        <a:rPr lang="hr-HR"/>
                        <a:t>R3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3171287"/>
                  </a:ext>
                </a:extLst>
              </a:tr>
            </a:tbl>
          </a:graphicData>
        </a:graphic>
      </p:graphicFrame>
      <p:grpSp>
        <p:nvGrpSpPr>
          <p:cNvPr id="6" name="Grupa 3"/>
          <p:cNvGrpSpPr>
            <a:grpSpLocks/>
          </p:cNvGrpSpPr>
          <p:nvPr/>
        </p:nvGrpSpPr>
        <p:grpSpPr bwMode="auto">
          <a:xfrm>
            <a:off x="149824" y="4105881"/>
            <a:ext cx="1242863" cy="264218"/>
            <a:chOff x="4860032" y="1555205"/>
            <a:chExt cx="3852168" cy="866774"/>
          </a:xfrm>
        </p:grpSpPr>
        <p:sp>
          <p:nvSpPr>
            <p:cNvPr id="7" name="Rectangle 69"/>
            <p:cNvSpPr>
              <a:spLocks noChangeArrowheads="1"/>
            </p:cNvSpPr>
            <p:nvPr/>
          </p:nvSpPr>
          <p:spPr bwMode="auto">
            <a:xfrm>
              <a:off x="4860032" y="1906043"/>
              <a:ext cx="936456" cy="2159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>
                <a:latin typeface="+mn-lt"/>
                <a:cs typeface="+mn-cs"/>
              </a:endParaRPr>
            </a:p>
          </p:txBody>
        </p:sp>
        <p:sp>
          <p:nvSpPr>
            <p:cNvPr id="8" name="AutoShape 62"/>
            <p:cNvSpPr>
              <a:spLocks noChangeArrowheads="1"/>
            </p:cNvSpPr>
            <p:nvPr/>
          </p:nvSpPr>
          <p:spPr bwMode="auto">
            <a:xfrm>
              <a:off x="5543550" y="1556792"/>
              <a:ext cx="2592388" cy="863600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rgbClr val="9933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hr-HR" altLang="sr-Latn-RS"/>
            </a:p>
          </p:txBody>
        </p:sp>
        <p:sp>
          <p:nvSpPr>
            <p:cNvPr id="9" name="Rectangle 63"/>
            <p:cNvSpPr>
              <a:spLocks noChangeArrowheads="1"/>
            </p:cNvSpPr>
            <p:nvPr/>
          </p:nvSpPr>
          <p:spPr bwMode="auto">
            <a:xfrm>
              <a:off x="5962650" y="1556792"/>
              <a:ext cx="215900" cy="86518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hr-HR" altLang="sr-Latn-RS"/>
            </a:p>
          </p:txBody>
        </p:sp>
        <p:sp>
          <p:nvSpPr>
            <p:cNvPr id="10" name="Rectangle 65"/>
            <p:cNvSpPr>
              <a:spLocks noChangeArrowheads="1"/>
            </p:cNvSpPr>
            <p:nvPr/>
          </p:nvSpPr>
          <p:spPr bwMode="auto">
            <a:xfrm>
              <a:off x="6335713" y="1555205"/>
              <a:ext cx="215900" cy="86518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hr-HR" altLang="sr-Latn-RS"/>
            </a:p>
          </p:txBody>
        </p:sp>
        <p:sp>
          <p:nvSpPr>
            <p:cNvPr id="11" name="Rectangle 66"/>
            <p:cNvSpPr>
              <a:spLocks noChangeArrowheads="1"/>
            </p:cNvSpPr>
            <p:nvPr/>
          </p:nvSpPr>
          <p:spPr bwMode="auto">
            <a:xfrm>
              <a:off x="6732588" y="1556792"/>
              <a:ext cx="215900" cy="865187"/>
            </a:xfrm>
            <a:prstGeom prst="rect">
              <a:avLst/>
            </a:prstGeom>
            <a:solidFill>
              <a:srgbClr val="B87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hr-HR" altLang="sr-Latn-RS"/>
            </a:p>
          </p:txBody>
        </p:sp>
        <p:sp>
          <p:nvSpPr>
            <p:cNvPr id="12" name="Rectangle 67"/>
            <p:cNvSpPr>
              <a:spLocks noChangeArrowheads="1"/>
            </p:cNvSpPr>
            <p:nvPr/>
          </p:nvSpPr>
          <p:spPr bwMode="auto">
            <a:xfrm>
              <a:off x="7488238" y="1556792"/>
              <a:ext cx="215900" cy="86518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hr-HR" altLang="sr-Latn-RS"/>
            </a:p>
          </p:txBody>
        </p:sp>
        <p:sp>
          <p:nvSpPr>
            <p:cNvPr id="13" name="Rectangle 68"/>
            <p:cNvSpPr>
              <a:spLocks noChangeArrowheads="1"/>
            </p:cNvSpPr>
            <p:nvPr/>
          </p:nvSpPr>
          <p:spPr bwMode="auto">
            <a:xfrm>
              <a:off x="8136042" y="1917155"/>
              <a:ext cx="576158" cy="2159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>
                <a:latin typeface="+mn-lt"/>
                <a:cs typeface="+mn-cs"/>
              </a:endParaRPr>
            </a:p>
          </p:txBody>
        </p:sp>
      </p:grpSp>
      <p:grpSp>
        <p:nvGrpSpPr>
          <p:cNvPr id="14" name="Grupa 3"/>
          <p:cNvGrpSpPr>
            <a:grpSpLocks/>
          </p:cNvGrpSpPr>
          <p:nvPr/>
        </p:nvGrpSpPr>
        <p:grpSpPr bwMode="auto">
          <a:xfrm>
            <a:off x="124593" y="4644113"/>
            <a:ext cx="1298000" cy="256038"/>
            <a:chOff x="4860032" y="1555205"/>
            <a:chExt cx="3852168" cy="866774"/>
          </a:xfrm>
        </p:grpSpPr>
        <p:sp>
          <p:nvSpPr>
            <p:cNvPr id="15" name="Rectangle 69"/>
            <p:cNvSpPr>
              <a:spLocks noChangeArrowheads="1"/>
            </p:cNvSpPr>
            <p:nvPr/>
          </p:nvSpPr>
          <p:spPr bwMode="auto">
            <a:xfrm>
              <a:off x="4860032" y="1906043"/>
              <a:ext cx="936456" cy="2159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>
                <a:latin typeface="+mn-lt"/>
                <a:cs typeface="+mn-cs"/>
              </a:endParaRPr>
            </a:p>
          </p:txBody>
        </p:sp>
        <p:sp>
          <p:nvSpPr>
            <p:cNvPr id="16" name="AutoShape 62"/>
            <p:cNvSpPr>
              <a:spLocks noChangeArrowheads="1"/>
            </p:cNvSpPr>
            <p:nvPr/>
          </p:nvSpPr>
          <p:spPr bwMode="auto">
            <a:xfrm>
              <a:off x="5543550" y="1556792"/>
              <a:ext cx="2592388" cy="863600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rgbClr val="9933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hr-HR" altLang="sr-Latn-RS"/>
            </a:p>
          </p:txBody>
        </p:sp>
        <p:sp>
          <p:nvSpPr>
            <p:cNvPr id="17" name="Rectangle 63"/>
            <p:cNvSpPr>
              <a:spLocks noChangeArrowheads="1"/>
            </p:cNvSpPr>
            <p:nvPr/>
          </p:nvSpPr>
          <p:spPr bwMode="auto">
            <a:xfrm>
              <a:off x="5962650" y="1556792"/>
              <a:ext cx="215900" cy="86518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hr-HR" altLang="sr-Latn-RS"/>
            </a:p>
          </p:txBody>
        </p:sp>
        <p:sp>
          <p:nvSpPr>
            <p:cNvPr id="18" name="Rectangle 65"/>
            <p:cNvSpPr>
              <a:spLocks noChangeArrowheads="1"/>
            </p:cNvSpPr>
            <p:nvPr/>
          </p:nvSpPr>
          <p:spPr bwMode="auto">
            <a:xfrm>
              <a:off x="6335713" y="1555205"/>
              <a:ext cx="215900" cy="86518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hr-HR" altLang="sr-Latn-RS"/>
            </a:p>
          </p:txBody>
        </p:sp>
        <p:sp>
          <p:nvSpPr>
            <p:cNvPr id="19" name="Rectangle 66"/>
            <p:cNvSpPr>
              <a:spLocks noChangeArrowheads="1"/>
            </p:cNvSpPr>
            <p:nvPr/>
          </p:nvSpPr>
          <p:spPr bwMode="auto">
            <a:xfrm>
              <a:off x="6732588" y="1556792"/>
              <a:ext cx="215900" cy="86518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hr-HR" altLang="sr-Latn-RS"/>
            </a:p>
          </p:txBody>
        </p:sp>
        <p:sp>
          <p:nvSpPr>
            <p:cNvPr id="20" name="Rectangle 67"/>
            <p:cNvSpPr>
              <a:spLocks noChangeArrowheads="1"/>
            </p:cNvSpPr>
            <p:nvPr/>
          </p:nvSpPr>
          <p:spPr bwMode="auto">
            <a:xfrm>
              <a:off x="7488238" y="1556792"/>
              <a:ext cx="215900" cy="86518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hr-HR" altLang="sr-Latn-RS"/>
            </a:p>
          </p:txBody>
        </p:sp>
        <p:sp>
          <p:nvSpPr>
            <p:cNvPr id="21" name="Rectangle 68"/>
            <p:cNvSpPr>
              <a:spLocks noChangeArrowheads="1"/>
            </p:cNvSpPr>
            <p:nvPr/>
          </p:nvSpPr>
          <p:spPr bwMode="auto">
            <a:xfrm>
              <a:off x="8136042" y="1917155"/>
              <a:ext cx="576158" cy="2159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>
                <a:latin typeface="+mn-lt"/>
                <a:cs typeface="+mn-cs"/>
              </a:endParaRPr>
            </a:p>
          </p:txBody>
        </p:sp>
      </p:grpSp>
      <p:grpSp>
        <p:nvGrpSpPr>
          <p:cNvPr id="22" name="Grupa 3"/>
          <p:cNvGrpSpPr>
            <a:grpSpLocks/>
          </p:cNvGrpSpPr>
          <p:nvPr/>
        </p:nvGrpSpPr>
        <p:grpSpPr bwMode="auto">
          <a:xfrm>
            <a:off x="90317" y="5158083"/>
            <a:ext cx="1324987" cy="270760"/>
            <a:chOff x="4860032" y="1555205"/>
            <a:chExt cx="3852168" cy="866774"/>
          </a:xfrm>
        </p:grpSpPr>
        <p:sp>
          <p:nvSpPr>
            <p:cNvPr id="23" name="Rectangle 69"/>
            <p:cNvSpPr>
              <a:spLocks noChangeArrowheads="1"/>
            </p:cNvSpPr>
            <p:nvPr/>
          </p:nvSpPr>
          <p:spPr bwMode="auto">
            <a:xfrm>
              <a:off x="4860032" y="1906043"/>
              <a:ext cx="936456" cy="2159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>
                <a:latin typeface="+mn-lt"/>
                <a:cs typeface="+mn-cs"/>
              </a:endParaRPr>
            </a:p>
          </p:txBody>
        </p:sp>
        <p:sp>
          <p:nvSpPr>
            <p:cNvPr id="24" name="AutoShape 62"/>
            <p:cNvSpPr>
              <a:spLocks noChangeArrowheads="1"/>
            </p:cNvSpPr>
            <p:nvPr/>
          </p:nvSpPr>
          <p:spPr bwMode="auto">
            <a:xfrm>
              <a:off x="5543550" y="1556792"/>
              <a:ext cx="2592388" cy="863600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rgbClr val="9933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hr-HR" altLang="sr-Latn-RS"/>
            </a:p>
          </p:txBody>
        </p:sp>
        <p:sp>
          <p:nvSpPr>
            <p:cNvPr id="25" name="Rectangle 63"/>
            <p:cNvSpPr>
              <a:spLocks noChangeArrowheads="1"/>
            </p:cNvSpPr>
            <p:nvPr/>
          </p:nvSpPr>
          <p:spPr bwMode="auto">
            <a:xfrm>
              <a:off x="5962650" y="1556792"/>
              <a:ext cx="215900" cy="86518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hr-HR" altLang="sr-Latn-RS"/>
            </a:p>
          </p:txBody>
        </p:sp>
        <p:sp>
          <p:nvSpPr>
            <p:cNvPr id="26" name="Rectangle 65"/>
            <p:cNvSpPr>
              <a:spLocks noChangeArrowheads="1"/>
            </p:cNvSpPr>
            <p:nvPr/>
          </p:nvSpPr>
          <p:spPr bwMode="auto">
            <a:xfrm>
              <a:off x="6335713" y="1555205"/>
              <a:ext cx="215900" cy="8651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hr-HR" altLang="sr-Latn-RS"/>
            </a:p>
          </p:txBody>
        </p:sp>
        <p:sp>
          <p:nvSpPr>
            <p:cNvPr id="27" name="Rectangle 66"/>
            <p:cNvSpPr>
              <a:spLocks noChangeArrowheads="1"/>
            </p:cNvSpPr>
            <p:nvPr/>
          </p:nvSpPr>
          <p:spPr bwMode="auto">
            <a:xfrm>
              <a:off x="6732588" y="1556792"/>
              <a:ext cx="215900" cy="86518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hr-HR" altLang="sr-Latn-RS"/>
            </a:p>
          </p:txBody>
        </p:sp>
        <p:sp>
          <p:nvSpPr>
            <p:cNvPr id="28" name="Rectangle 67"/>
            <p:cNvSpPr>
              <a:spLocks noChangeArrowheads="1"/>
            </p:cNvSpPr>
            <p:nvPr/>
          </p:nvSpPr>
          <p:spPr bwMode="auto">
            <a:xfrm>
              <a:off x="7488238" y="1556792"/>
              <a:ext cx="215900" cy="86518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hr-HR" altLang="sr-Latn-RS"/>
            </a:p>
          </p:txBody>
        </p:sp>
        <p:sp>
          <p:nvSpPr>
            <p:cNvPr id="29" name="Rectangle 68"/>
            <p:cNvSpPr>
              <a:spLocks noChangeArrowheads="1"/>
            </p:cNvSpPr>
            <p:nvPr/>
          </p:nvSpPr>
          <p:spPr bwMode="auto">
            <a:xfrm>
              <a:off x="8136042" y="1917155"/>
              <a:ext cx="576158" cy="2159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>
                <a:latin typeface="+mn-lt"/>
                <a:cs typeface="+mn-cs"/>
              </a:endParaRPr>
            </a:p>
          </p:txBody>
        </p:sp>
      </p:grp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664" y="2762622"/>
            <a:ext cx="3250239" cy="3666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Slika 3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9" r="26095"/>
          <a:stretch/>
        </p:blipFill>
        <p:spPr>
          <a:xfrm rot="5400000">
            <a:off x="9017680" y="3255051"/>
            <a:ext cx="3570516" cy="277812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63000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 txBox="1">
            <a:spLocks noChangeArrowheads="1"/>
          </p:cNvSpPr>
          <p:nvPr/>
        </p:nvSpPr>
        <p:spPr bwMode="auto">
          <a:xfrm>
            <a:off x="670157" y="1306793"/>
            <a:ext cx="8503923" cy="61183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anchor="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hr-HR" altLang="sr-Latn-R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</a:rPr>
              <a:t>VJEŽBA: Određivanje vrijednosti otpora otpornika</a:t>
            </a:r>
          </a:p>
        </p:txBody>
      </p:sp>
      <p:graphicFrame>
        <p:nvGraphicFramePr>
          <p:cNvPr id="5" name="Tablic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1291585"/>
              </p:ext>
            </p:extLst>
          </p:nvPr>
        </p:nvGraphicFramePr>
        <p:xfrm>
          <a:off x="184318" y="2711048"/>
          <a:ext cx="3769373" cy="1724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8608">
                  <a:extLst>
                    <a:ext uri="{9D8B030D-6E8A-4147-A177-3AD203B41FA5}">
                      <a16:colId xmlns:a16="http://schemas.microsoft.com/office/drawing/2014/main" val="1994259928"/>
                    </a:ext>
                  </a:extLst>
                </a:gridCol>
                <a:gridCol w="1039451">
                  <a:extLst>
                    <a:ext uri="{9D8B030D-6E8A-4147-A177-3AD203B41FA5}">
                      <a16:colId xmlns:a16="http://schemas.microsoft.com/office/drawing/2014/main" val="825465139"/>
                    </a:ext>
                  </a:extLst>
                </a:gridCol>
                <a:gridCol w="1036062">
                  <a:extLst>
                    <a:ext uri="{9D8B030D-6E8A-4147-A177-3AD203B41FA5}">
                      <a16:colId xmlns:a16="http://schemas.microsoft.com/office/drawing/2014/main" val="2327239215"/>
                    </a:ext>
                  </a:extLst>
                </a:gridCol>
                <a:gridCol w="1315252">
                  <a:extLst>
                    <a:ext uri="{9D8B030D-6E8A-4147-A177-3AD203B41FA5}">
                      <a16:colId xmlns:a16="http://schemas.microsoft.com/office/drawing/2014/main" val="3682987744"/>
                    </a:ext>
                  </a:extLst>
                </a:gridCol>
              </a:tblGrid>
              <a:tr h="659314">
                <a:tc>
                  <a:txBody>
                    <a:bodyPr/>
                    <a:lstStyle/>
                    <a:p>
                      <a:endParaRPr lang="hr-HR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/>
                        <a:t>OČITANI OTPOR (</a:t>
                      </a:r>
                      <a:r>
                        <a:rPr lang="el-GR" sz="1400"/>
                        <a:t>Ω</a:t>
                      </a:r>
                      <a:r>
                        <a:rPr lang="hr-HR" sz="140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/>
                        <a:t>IZMJERENI OTPOR (</a:t>
                      </a:r>
                      <a:r>
                        <a:rPr lang="el-GR" sz="1400"/>
                        <a:t>Ω</a:t>
                      </a:r>
                      <a:r>
                        <a:rPr lang="hr-HR" sz="140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/>
                        <a:t>RAZLIKA OTPORA (</a:t>
                      </a:r>
                      <a:r>
                        <a:rPr lang="el-GR" sz="1400"/>
                        <a:t>Ω</a:t>
                      </a:r>
                      <a:r>
                        <a:rPr lang="hr-HR" sz="1400"/>
                        <a:t>)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7620527"/>
                  </a:ext>
                </a:extLst>
              </a:tr>
              <a:tr h="355015">
                <a:tc>
                  <a:txBody>
                    <a:bodyPr/>
                    <a:lstStyle/>
                    <a:p>
                      <a:r>
                        <a:rPr lang="hr-HR" sz="1400"/>
                        <a:t>R1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r-HR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r-HR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r-HR" sz="1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9112975"/>
                  </a:ext>
                </a:extLst>
              </a:tr>
              <a:tr h="355015">
                <a:tc>
                  <a:txBody>
                    <a:bodyPr/>
                    <a:lstStyle/>
                    <a:p>
                      <a:r>
                        <a:rPr lang="hr-HR" sz="1400"/>
                        <a:t>R2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r-HR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r-HR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r-HR" sz="1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2956768"/>
                  </a:ext>
                </a:extLst>
              </a:tr>
              <a:tr h="355015">
                <a:tc>
                  <a:txBody>
                    <a:bodyPr/>
                    <a:lstStyle/>
                    <a:p>
                      <a:r>
                        <a:rPr lang="hr-HR" sz="1400"/>
                        <a:t>R3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r-HR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r-HR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r-HR" sz="1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3171287"/>
                  </a:ext>
                </a:extLst>
              </a:tr>
            </a:tbl>
          </a:graphicData>
        </a:graphic>
      </p:graphicFrame>
      <p:sp>
        <p:nvSpPr>
          <p:cNvPr id="7" name="TekstniOkvir 6"/>
          <p:cNvSpPr txBox="1"/>
          <p:nvPr/>
        </p:nvSpPr>
        <p:spPr>
          <a:xfrm>
            <a:off x="705396" y="3388561"/>
            <a:ext cx="818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/>
              <a:t>220 </a:t>
            </a:r>
            <a:r>
              <a:rPr lang="el-GR"/>
              <a:t>Ω</a:t>
            </a:r>
            <a:endParaRPr lang="hr-HR"/>
          </a:p>
        </p:txBody>
      </p:sp>
      <p:sp>
        <p:nvSpPr>
          <p:cNvPr id="8" name="TekstniOkvir 7"/>
          <p:cNvSpPr txBox="1"/>
          <p:nvPr/>
        </p:nvSpPr>
        <p:spPr>
          <a:xfrm>
            <a:off x="596538" y="3757893"/>
            <a:ext cx="1036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/>
              <a:t>10 000 </a:t>
            </a:r>
            <a:r>
              <a:rPr lang="el-GR"/>
              <a:t>Ω</a:t>
            </a:r>
            <a:endParaRPr lang="hr-HR"/>
          </a:p>
        </p:txBody>
      </p:sp>
      <p:sp>
        <p:nvSpPr>
          <p:cNvPr id="9" name="TekstniOkvir 8"/>
          <p:cNvSpPr txBox="1"/>
          <p:nvPr/>
        </p:nvSpPr>
        <p:spPr>
          <a:xfrm>
            <a:off x="609603" y="4066074"/>
            <a:ext cx="818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/>
              <a:t>390 </a:t>
            </a:r>
            <a:r>
              <a:rPr lang="el-GR"/>
              <a:t>Ω</a:t>
            </a:r>
            <a:endParaRPr lang="hr-HR"/>
          </a:p>
        </p:txBody>
      </p:sp>
      <p:sp>
        <p:nvSpPr>
          <p:cNvPr id="10" name="TekstniOkvir 9"/>
          <p:cNvSpPr txBox="1"/>
          <p:nvPr/>
        </p:nvSpPr>
        <p:spPr>
          <a:xfrm>
            <a:off x="1632859" y="3388561"/>
            <a:ext cx="971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/>
              <a:t>218,1 </a:t>
            </a:r>
            <a:r>
              <a:rPr lang="el-GR"/>
              <a:t>Ω</a:t>
            </a:r>
            <a:endParaRPr lang="hr-HR"/>
          </a:p>
        </p:txBody>
      </p:sp>
      <p:sp>
        <p:nvSpPr>
          <p:cNvPr id="11" name="TekstniOkvir 10"/>
          <p:cNvSpPr txBox="1"/>
          <p:nvPr/>
        </p:nvSpPr>
        <p:spPr>
          <a:xfrm>
            <a:off x="1191524" y="4774163"/>
            <a:ext cx="1957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/>
              <a:t>9,79 k</a:t>
            </a:r>
            <a:r>
              <a:rPr lang="el-GR"/>
              <a:t>Ω</a:t>
            </a:r>
            <a:r>
              <a:rPr lang="hr-HR"/>
              <a:t> = 9790 </a:t>
            </a:r>
            <a:r>
              <a:rPr lang="el-GR"/>
              <a:t>Ω</a:t>
            </a:r>
            <a:endParaRPr lang="hr-HR"/>
          </a:p>
        </p:txBody>
      </p:sp>
      <p:sp>
        <p:nvSpPr>
          <p:cNvPr id="12" name="TekstniOkvir 11"/>
          <p:cNvSpPr txBox="1"/>
          <p:nvPr/>
        </p:nvSpPr>
        <p:spPr>
          <a:xfrm>
            <a:off x="1645923" y="3727318"/>
            <a:ext cx="971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/>
              <a:t>9790 </a:t>
            </a:r>
            <a:r>
              <a:rPr lang="el-GR"/>
              <a:t>Ω</a:t>
            </a:r>
            <a:endParaRPr lang="hr-HR"/>
          </a:p>
        </p:txBody>
      </p:sp>
      <p:sp>
        <p:nvSpPr>
          <p:cNvPr id="13" name="TekstniOkvir 12"/>
          <p:cNvSpPr txBox="1"/>
          <p:nvPr/>
        </p:nvSpPr>
        <p:spPr>
          <a:xfrm>
            <a:off x="1658983" y="4066074"/>
            <a:ext cx="971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/>
              <a:t>387 </a:t>
            </a:r>
            <a:r>
              <a:rPr lang="el-GR"/>
              <a:t>Ω</a:t>
            </a:r>
            <a:endParaRPr lang="hr-HR"/>
          </a:p>
        </p:txBody>
      </p:sp>
      <p:sp>
        <p:nvSpPr>
          <p:cNvPr id="14" name="TekstniOkvir 13"/>
          <p:cNvSpPr txBox="1"/>
          <p:nvPr/>
        </p:nvSpPr>
        <p:spPr>
          <a:xfrm>
            <a:off x="1191524" y="5297585"/>
            <a:ext cx="1957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/>
              <a:t>0,387k</a:t>
            </a:r>
            <a:r>
              <a:rPr lang="el-GR"/>
              <a:t>Ω</a:t>
            </a:r>
            <a:r>
              <a:rPr lang="hr-HR"/>
              <a:t> = 387 </a:t>
            </a:r>
            <a:r>
              <a:rPr lang="el-GR"/>
              <a:t>Ω</a:t>
            </a:r>
            <a:endParaRPr lang="hr-HR"/>
          </a:p>
        </p:txBody>
      </p:sp>
      <p:sp>
        <p:nvSpPr>
          <p:cNvPr id="15" name="TekstniOkvir 14"/>
          <p:cNvSpPr txBox="1"/>
          <p:nvPr/>
        </p:nvSpPr>
        <p:spPr>
          <a:xfrm>
            <a:off x="2894511" y="3345140"/>
            <a:ext cx="971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/>
              <a:t>1,9 </a:t>
            </a:r>
            <a:r>
              <a:rPr lang="el-GR"/>
              <a:t>Ω</a:t>
            </a:r>
            <a:endParaRPr lang="hr-HR"/>
          </a:p>
        </p:txBody>
      </p:sp>
      <p:sp>
        <p:nvSpPr>
          <p:cNvPr id="16" name="TekstniOkvir 15"/>
          <p:cNvSpPr txBox="1"/>
          <p:nvPr/>
        </p:nvSpPr>
        <p:spPr>
          <a:xfrm>
            <a:off x="2806337" y="3696742"/>
            <a:ext cx="971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/>
              <a:t> 210 </a:t>
            </a:r>
            <a:r>
              <a:rPr lang="el-GR"/>
              <a:t>Ω</a:t>
            </a:r>
            <a:endParaRPr lang="hr-HR"/>
          </a:p>
        </p:txBody>
      </p:sp>
      <p:sp>
        <p:nvSpPr>
          <p:cNvPr id="17" name="TekstniOkvir 16"/>
          <p:cNvSpPr txBox="1"/>
          <p:nvPr/>
        </p:nvSpPr>
        <p:spPr>
          <a:xfrm>
            <a:off x="2982685" y="4050786"/>
            <a:ext cx="971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/>
              <a:t>3 </a:t>
            </a:r>
            <a:r>
              <a:rPr lang="el-GR"/>
              <a:t>Ω</a:t>
            </a:r>
            <a:endParaRPr lang="hr-HR"/>
          </a:p>
        </p:txBody>
      </p:sp>
      <p:pic>
        <p:nvPicPr>
          <p:cNvPr id="2" name="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30039" y="2066676"/>
            <a:ext cx="7874451" cy="442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45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30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8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4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9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4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9DEAB-4678-4992-BC43-F763B37D9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957" y="2352399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hr-HR" sz="3200" dirty="0">
              <a:latin typeface="Segoe UI Semilight"/>
              <a:cs typeface="Segoe UI Semilight"/>
            </a:endParaRPr>
          </a:p>
          <a:p>
            <a:pPr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hr-HR" sz="3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4" name="Rectangle 9"/>
          <p:cNvSpPr txBox="1">
            <a:spLocks noChangeArrowheads="1"/>
          </p:cNvSpPr>
          <p:nvPr/>
        </p:nvSpPr>
        <p:spPr bwMode="auto">
          <a:xfrm>
            <a:off x="877957" y="1137068"/>
            <a:ext cx="8744554" cy="61183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anchor="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hr-HR" altLang="sr-Latn-R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</a:rPr>
              <a:t>VJEŽBA: Određivanje vrijednosti otpora otpornika</a:t>
            </a:r>
          </a:p>
        </p:txBody>
      </p:sp>
      <p:sp>
        <p:nvSpPr>
          <p:cNvPr id="5" name="Rectangle 9"/>
          <p:cNvSpPr txBox="1">
            <a:spLocks noChangeArrowheads="1"/>
          </p:cNvSpPr>
          <p:nvPr/>
        </p:nvSpPr>
        <p:spPr bwMode="auto">
          <a:xfrm>
            <a:off x="877957" y="3533157"/>
            <a:ext cx="10715553" cy="221367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anchor="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hr-HR" altLang="sr-Latn-R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ZAKLJUČAK: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hr-HR" altLang="sr-Latn-RS" sz="2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</a:rPr>
              <a:t>Razlika u mjerenju mjernim uređajem nastaje zbog otpora koji pruža ljudsko tijelo pri prolasku struje.</a:t>
            </a:r>
            <a:endParaRPr lang="hr-HR" altLang="sr-Latn-RS" sz="2800">
              <a:ln w="0"/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cs typeface="Calibri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hr-HR" altLang="sr-Latn-RS" sz="2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</a:rPr>
              <a:t>Ispravne su obje vrijednosti dok se nalaze u granicama dozvoljenoga </a:t>
            </a:r>
            <a:r>
              <a:rPr lang="hr-HR" altLang="sr-Latn-R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</a:rPr>
              <a:t>odstupanja za zadani otpornik.</a:t>
            </a:r>
            <a:endParaRPr lang="hr-HR" altLang="sr-Latn-RS" sz="2800">
              <a:ln w="0"/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877957" y="2339285"/>
            <a:ext cx="7480852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r>
              <a:rPr lang="hr-HR" sz="2400" b="1"/>
              <a:t>Što mislite, zbog čega postoji razlika u mjerenju?</a:t>
            </a:r>
          </a:p>
          <a:p>
            <a:r>
              <a:rPr lang="hr-HR" sz="2400" b="1"/>
              <a:t>Koja je vrijednost točna?</a:t>
            </a:r>
          </a:p>
        </p:txBody>
      </p:sp>
    </p:spTree>
    <p:extLst>
      <p:ext uri="{BB962C8B-B14F-4D97-AF65-F5344CB8AC3E}">
        <p14:creationId xmlns:p14="http://schemas.microsoft.com/office/powerpoint/2010/main" val="174636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241</Words>
  <Application>Microsoft Office PowerPoint</Application>
  <PresentationFormat>Široki zaslon</PresentationFormat>
  <Paragraphs>48</Paragraphs>
  <Slides>6</Slides>
  <Notes>0</Notes>
  <HiddenSlides>0</HiddenSlides>
  <MMClips>1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Segoe UI Semilight</vt:lpstr>
      <vt:lpstr>Wingdings</vt:lpstr>
      <vt:lpstr>Tema sustava Office</vt:lpstr>
      <vt:lpstr>Tehnička kultura, 8.razred Pasivni elektronički elementi 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Korisnik</dc:creator>
  <cp:lastModifiedBy>Ivanka Cvetko</cp:lastModifiedBy>
  <cp:revision>4</cp:revision>
  <dcterms:created xsi:type="dcterms:W3CDTF">2020-11-24T07:55:10Z</dcterms:created>
  <dcterms:modified xsi:type="dcterms:W3CDTF">2021-01-21T12:19:54Z</dcterms:modified>
</cp:coreProperties>
</file>