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3" r:id="rId4"/>
    <p:sldId id="272" r:id="rId5"/>
    <p:sldId id="270" r:id="rId6"/>
    <p:sldId id="273" r:id="rId7"/>
    <p:sldId id="257" r:id="rId8"/>
    <p:sldId id="264" r:id="rId9"/>
    <p:sldId id="256" r:id="rId10"/>
    <p:sldId id="259" r:id="rId11"/>
    <p:sldId id="265" r:id="rId12"/>
    <p:sldId id="260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1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05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24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0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33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18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923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88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241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95C5-12C1-477E-8239-3CD37F7E5C16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D4D8-C05B-4B74-98D7-8DD09E7CD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10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5000" t="6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rgbClr val="FF0000"/>
                </a:solidFill>
              </a:rPr>
              <a:t>Naziv vježbe: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IZRADBA SPOJEVA ELEKTRIČNIH VODIČA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-180528" y="3356992"/>
            <a:ext cx="6400800" cy="1752600"/>
          </a:xfrm>
        </p:spPr>
        <p:txBody>
          <a:bodyPr/>
          <a:lstStyle/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Vježbe </a:t>
            </a:r>
            <a:r>
              <a:rPr lang="pl-PL" dirty="0">
                <a:solidFill>
                  <a:schemeClr val="tx1"/>
                </a:solidFill>
              </a:rPr>
              <a:t>na radnom listu 2.3.1. 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 Spajanje vodiča rednim stezaljkama „luster </a:t>
            </a:r>
            <a:r>
              <a:rPr lang="hr-HR" dirty="0" err="1" smtClean="0"/>
              <a:t>kleme</a:t>
            </a:r>
            <a:r>
              <a:rPr lang="hr-HR" dirty="0" smtClean="0"/>
              <a:t>” i spojnicama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Spajanje luster </a:t>
            </a:r>
            <a:r>
              <a:rPr lang="hr-HR" sz="2400" dirty="0" err="1" smtClean="0"/>
              <a:t>klemama</a:t>
            </a:r>
            <a:r>
              <a:rPr lang="hr-HR" sz="2400" dirty="0" smtClean="0"/>
              <a:t> se izvodi tako da se nakon skidanja izolacije vodič gurne u ležište i pritegne vijak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Kod spojnice sa oprugom dovoljno je utaknuti neizolirani vodič u spojnicu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5365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2. Spajanje vodiča rednim stezaljkama „luster </a:t>
            </a:r>
            <a:r>
              <a:rPr lang="hr-HR" dirty="0" err="1"/>
              <a:t>kleme</a:t>
            </a:r>
            <a:r>
              <a:rPr lang="hr-HR" dirty="0"/>
              <a:t>” i spojnicama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pazite da neizolirani dio</a:t>
            </a:r>
          </a:p>
          <a:p>
            <a:pPr marL="0" indent="0">
              <a:buNone/>
            </a:pPr>
            <a:r>
              <a:rPr lang="hr-HR" dirty="0" smtClean="0"/>
              <a:t>    vodiča </a:t>
            </a:r>
            <a:r>
              <a:rPr lang="hr-HR" b="1" dirty="0" smtClean="0"/>
              <a:t>ne</a:t>
            </a:r>
            <a:r>
              <a:rPr lang="hr-HR" dirty="0" smtClean="0"/>
              <a:t> izlazi van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kontakta  spojnice!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40" y="2024844"/>
            <a:ext cx="4254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7164288" y="3068960"/>
            <a:ext cx="1584176" cy="1800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6" name="Elipsasti oblačić 5"/>
          <p:cNvSpPr/>
          <p:nvPr/>
        </p:nvSpPr>
        <p:spPr>
          <a:xfrm>
            <a:off x="5868144" y="1700808"/>
            <a:ext cx="2873424" cy="1369606"/>
          </a:xfrm>
          <a:prstGeom prst="wedgeEllipseCallout">
            <a:avLst>
              <a:gd name="adj1" fmla="val 25371"/>
              <a:gd name="adj2" fmla="val 931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6199228" y="1877779"/>
            <a:ext cx="2585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ovaj spoj nije dobar - neizolirani dio viri van kontakta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886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Spajanje lemljenjem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</a:t>
            </a:r>
            <a:r>
              <a:rPr lang="pl-PL" dirty="0" smtClean="0"/>
              <a:t>o je najčvršći i najstabilniji način spajanja</a:t>
            </a:r>
          </a:p>
          <a:p>
            <a:r>
              <a:rPr lang="pl-PL" dirty="0"/>
              <a:t>spoj lemljenjem je nerastavljiv spoj</a:t>
            </a:r>
            <a:endParaRPr lang="pl-PL" dirty="0" smtClean="0"/>
          </a:p>
          <a:p>
            <a:r>
              <a:rPr lang="pl-PL" dirty="0"/>
              <a:t>pazi </a:t>
            </a:r>
            <a:r>
              <a:rPr lang="pl-PL" dirty="0" smtClean="0"/>
              <a:t>na pravilan </a:t>
            </a:r>
            <a:r>
              <a:rPr lang="pl-PL" dirty="0"/>
              <a:t>redoslijed radnih </a:t>
            </a:r>
            <a:r>
              <a:rPr lang="pl-PL" dirty="0" smtClean="0"/>
              <a:t>operacija</a:t>
            </a:r>
          </a:p>
          <a:p>
            <a:r>
              <a:rPr lang="pl-PL" dirty="0"/>
              <a:t>surađivati u paru ili skupini učenika </a:t>
            </a:r>
            <a:endParaRPr lang="pl-PL" dirty="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58">
            <a:off x="4934647" y="3863987"/>
            <a:ext cx="3376368" cy="25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451181" cy="269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Spajanje lemljenjem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Potrebno je ukloniti </a:t>
            </a:r>
            <a:r>
              <a:rPr lang="hr-HR" dirty="0" smtClean="0"/>
              <a:t>izolaciju sa žica, </a:t>
            </a:r>
            <a:r>
              <a:rPr lang="da-DK" dirty="0"/>
              <a:t>sve površine koje se leme moraju biti čiste</a:t>
            </a:r>
            <a:r>
              <a:rPr lang="hr-HR" dirty="0" smtClean="0"/>
              <a:t>, </a:t>
            </a:r>
            <a:r>
              <a:rPr lang="hr-HR" dirty="0"/>
              <a:t>zagrijati električnom lemilicom i nanijeti </a:t>
            </a:r>
            <a:r>
              <a:rPr lang="hr-HR" dirty="0" smtClean="0"/>
              <a:t>lem</a:t>
            </a:r>
          </a:p>
          <a:p>
            <a:endParaRPr lang="hr-HR" dirty="0" smtClean="0"/>
          </a:p>
          <a:p>
            <a:r>
              <a:rPr lang="pl-PL" b="1" dirty="0"/>
              <a:t>Lem</a:t>
            </a:r>
            <a:r>
              <a:rPr lang="pl-PL" dirty="0"/>
              <a:t> je legura olova i kositra </a:t>
            </a:r>
            <a:r>
              <a:rPr lang="pl-PL" dirty="0" smtClean="0"/>
              <a:t>s </a:t>
            </a:r>
            <a:r>
              <a:rPr lang="pl-PL" dirty="0"/>
              <a:t>niskim </a:t>
            </a:r>
            <a:r>
              <a:rPr lang="pl-PL" dirty="0" smtClean="0"/>
              <a:t>talištem</a:t>
            </a:r>
            <a:endParaRPr lang="pl-PL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74441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380611" cy="22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26768" cy="1162050"/>
          </a:xfrm>
        </p:spPr>
        <p:txBody>
          <a:bodyPr>
            <a:normAutofit/>
          </a:bodyPr>
          <a:lstStyle/>
          <a:p>
            <a:r>
              <a:rPr lang="hr-HR" sz="2800" dirty="0"/>
              <a:t>3. Spajanje lemljenjem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32656"/>
            <a:ext cx="51117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>
            <a:normAutofit lnSpcReduction="10000"/>
          </a:bodyPr>
          <a:lstStyle/>
          <a:p>
            <a:endParaRPr lang="hr-H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Svijetla </a:t>
            </a:r>
            <a:r>
              <a:rPr lang="hr-HR" sz="2800" dirty="0"/>
              <a:t>površina lema znak je da je lemljenje kvalitetno </a:t>
            </a:r>
            <a:r>
              <a:rPr lang="hr-HR" sz="2800" dirty="0" smtClean="0"/>
              <a:t>napravljeno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/>
              <a:t>Završna operacija </a:t>
            </a:r>
            <a:endParaRPr lang="pl-PL" sz="2800" dirty="0" smtClean="0"/>
          </a:p>
          <a:p>
            <a:r>
              <a:rPr lang="pl-PL" sz="2800" dirty="0"/>
              <a:t> </a:t>
            </a:r>
            <a:r>
              <a:rPr lang="pl-PL" sz="2800" dirty="0" smtClean="0"/>
              <a:t>   je </a:t>
            </a:r>
            <a:r>
              <a:rPr lang="pl-PL" sz="2800" dirty="0"/>
              <a:t>izoliranje </a:t>
            </a:r>
            <a:r>
              <a:rPr lang="pl-PL" sz="2800" dirty="0" smtClean="0"/>
              <a:t>    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izolacijskom trakom</a:t>
            </a:r>
            <a:endParaRPr lang="pl-PL" sz="2800" dirty="0"/>
          </a:p>
          <a:p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4427984" y="4291283"/>
            <a:ext cx="2232248" cy="16561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OPASNOSTI </a:t>
            </a:r>
            <a:r>
              <a:rPr lang="pl-PL" sz="4000" dirty="0"/>
              <a:t>KOD LEMLJENJA – dobro je znati</a:t>
            </a:r>
            <a:r>
              <a:rPr lang="pl-PL" dirty="0"/>
              <a:t/>
            </a:r>
            <a:br>
              <a:rPr lang="pl-PL" dirty="0"/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r>
              <a:rPr lang="hr-HR" sz="3800" dirty="0" smtClean="0"/>
              <a:t>Lemilica </a:t>
            </a:r>
            <a:r>
              <a:rPr lang="hr-HR" sz="3800" dirty="0"/>
              <a:t>je sama po sebi izvor mnogih opasnosti, a </a:t>
            </a:r>
            <a:r>
              <a:rPr lang="hr-HR" sz="3800" dirty="0" err="1"/>
              <a:t>najbitniji</a:t>
            </a:r>
            <a:r>
              <a:rPr lang="hr-HR" sz="3800" dirty="0"/>
              <a:t> čimbenik sigurnosti je osoba koja s njom rukuje.</a:t>
            </a:r>
          </a:p>
          <a:p>
            <a:r>
              <a:rPr lang="hr-HR" sz="3800" dirty="0" smtClean="0"/>
              <a:t>Pri </a:t>
            </a:r>
            <a:r>
              <a:rPr lang="hr-HR" sz="3800" dirty="0"/>
              <a:t>tome treba imati u vidu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800" dirty="0"/>
              <a:t> </a:t>
            </a:r>
            <a:r>
              <a:rPr lang="hr-HR" sz="3800" dirty="0" smtClean="0"/>
              <a:t>             strujni udar </a:t>
            </a:r>
            <a:r>
              <a:rPr lang="hr-HR" sz="3800" dirty="0"/>
              <a:t>kod lemilica koje rade na </a:t>
            </a:r>
            <a:r>
              <a:rPr lang="hr-HR" sz="3800" dirty="0" smtClean="0"/>
              <a:t>220V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800" dirty="0"/>
              <a:t> </a:t>
            </a:r>
            <a:r>
              <a:rPr lang="hr-HR" sz="3800" dirty="0" smtClean="0"/>
              <a:t>             opekotine </a:t>
            </a:r>
            <a:r>
              <a:rPr lang="hr-HR" sz="3800" dirty="0"/>
              <a:t>i štete od vruće </a:t>
            </a:r>
            <a:r>
              <a:rPr lang="hr-HR" sz="3800" dirty="0" smtClean="0"/>
              <a:t>lemilice</a:t>
            </a:r>
          </a:p>
          <a:p>
            <a:r>
              <a:rPr lang="hr-HR" sz="3800" dirty="0" smtClean="0"/>
              <a:t>Vrući </a:t>
            </a:r>
            <a:r>
              <a:rPr lang="hr-HR" sz="3800" dirty="0"/>
              <a:t>vrh lemilice može slučajnim dodirom rastopiti izolaciju na </a:t>
            </a:r>
            <a:r>
              <a:rPr lang="hr-HR" sz="3800" dirty="0" smtClean="0"/>
              <a:t>vlastitom ili </a:t>
            </a:r>
            <a:r>
              <a:rPr lang="hr-HR" sz="3800" dirty="0"/>
              <a:t>nekom drugom </a:t>
            </a:r>
            <a:r>
              <a:rPr lang="hr-HR" sz="3800" dirty="0" err="1"/>
              <a:t>napojnom</a:t>
            </a:r>
            <a:r>
              <a:rPr lang="hr-HR" sz="3800" dirty="0"/>
              <a:t> kabelu koji je pod mrežnim </a:t>
            </a:r>
            <a:r>
              <a:rPr lang="hr-HR" sz="3800" dirty="0" smtClean="0"/>
              <a:t>naponom</a:t>
            </a:r>
          </a:p>
          <a:p>
            <a:r>
              <a:rPr lang="hr-HR" sz="3800" dirty="0"/>
              <a:t>v</a:t>
            </a:r>
            <a:r>
              <a:rPr lang="hr-HR" sz="3800" dirty="0" smtClean="0"/>
              <a:t>ruća </a:t>
            </a:r>
            <a:r>
              <a:rPr lang="hr-HR" sz="3800" dirty="0"/>
              <a:t>lemilica može napraviti i štetu </a:t>
            </a:r>
            <a:r>
              <a:rPr lang="hr-HR" sz="3800" dirty="0" smtClean="0"/>
              <a:t>u neželjenom </a:t>
            </a:r>
            <a:r>
              <a:rPr lang="hr-HR" sz="3800" dirty="0"/>
              <a:t>dodiru s nekim instrumentom ili vrednijim predmetom u </a:t>
            </a:r>
            <a:r>
              <a:rPr lang="hr-HR" sz="3800" dirty="0" smtClean="0"/>
              <a:t>blizini </a:t>
            </a:r>
          </a:p>
          <a:p>
            <a:r>
              <a:rPr lang="hr-HR" sz="3800" dirty="0"/>
              <a:t>d</a:t>
            </a:r>
            <a:r>
              <a:rPr lang="hr-HR" sz="3800" dirty="0" smtClean="0"/>
              <a:t>ijelovi </a:t>
            </a:r>
            <a:r>
              <a:rPr lang="hr-HR" sz="3800" dirty="0"/>
              <a:t>garderobe od </a:t>
            </a:r>
            <a:r>
              <a:rPr lang="hr-HR" sz="3800" dirty="0" smtClean="0"/>
              <a:t>sintetike stradavaju trenutno</a:t>
            </a:r>
            <a:endParaRPr lang="hr-HR" sz="3800" dirty="0"/>
          </a:p>
          <a:p>
            <a:r>
              <a:rPr lang="hr-HR" sz="3800" dirty="0" smtClean="0"/>
              <a:t>prilikom </a:t>
            </a:r>
            <a:r>
              <a:rPr lang="hr-HR" sz="3800" dirty="0"/>
              <a:t>lemljenja, na radnim mjestima i školama propisane su zaštitne </a:t>
            </a:r>
            <a:r>
              <a:rPr lang="hr-HR" sz="3800" dirty="0" smtClean="0"/>
              <a:t>naočale. Tko </a:t>
            </a:r>
            <a:r>
              <a:rPr lang="hr-HR" sz="3800" dirty="0"/>
              <a:t>nosi dioptrijske naočale već je dosta dobro zaštićen</a:t>
            </a:r>
          </a:p>
          <a:p>
            <a:r>
              <a:rPr lang="hr-HR" sz="3800" dirty="0" smtClean="0"/>
              <a:t>udisanje </a:t>
            </a:r>
            <a:r>
              <a:rPr lang="hr-HR" sz="3800" dirty="0"/>
              <a:t>pare koja nastaje pri lemljenju dugoročno je </a:t>
            </a:r>
            <a:r>
              <a:rPr lang="hr-HR" sz="3800" dirty="0" smtClean="0"/>
              <a:t>nezdravo</a:t>
            </a:r>
          </a:p>
          <a:p>
            <a:r>
              <a:rPr lang="hr-HR" sz="3800" dirty="0" smtClean="0"/>
              <a:t>treba </a:t>
            </a:r>
            <a:r>
              <a:rPr lang="hr-HR" sz="3800" dirty="0"/>
              <a:t>imati u vidu da je i </a:t>
            </a:r>
            <a:r>
              <a:rPr lang="hr-HR" sz="3800" dirty="0" err="1"/>
              <a:t>lemna</a:t>
            </a:r>
            <a:r>
              <a:rPr lang="hr-HR" sz="3800" dirty="0"/>
              <a:t> žica od nezdravog </a:t>
            </a:r>
            <a:r>
              <a:rPr lang="hr-HR" sz="3800" dirty="0" smtClean="0"/>
              <a:t>materijala</a:t>
            </a:r>
          </a:p>
          <a:p>
            <a:r>
              <a:rPr lang="hr-HR" sz="3800" i="1" dirty="0" smtClean="0"/>
              <a:t>Poslije </a:t>
            </a:r>
            <a:r>
              <a:rPr lang="hr-HR" sz="3800" i="1" dirty="0"/>
              <a:t>lemljenja pranje ruku je </a:t>
            </a:r>
            <a:r>
              <a:rPr lang="hr-HR" sz="3800" i="1" dirty="0" smtClean="0"/>
              <a:t>obavezno!</a:t>
            </a:r>
            <a:endParaRPr lang="hr-HR" sz="3800" i="1" dirty="0"/>
          </a:p>
          <a:p>
            <a:endParaRPr lang="hr-HR" dirty="0"/>
          </a:p>
        </p:txBody>
      </p:sp>
      <p:sp>
        <p:nvSpPr>
          <p:cNvPr id="7" name="Nasmiješeno lice 6"/>
          <p:cNvSpPr/>
          <p:nvPr/>
        </p:nvSpPr>
        <p:spPr>
          <a:xfrm>
            <a:off x="7812360" y="764704"/>
            <a:ext cx="792088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6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Radni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iz radne kutije izvadite materijal za izvođenje vježbe i RL 2.3.1</a:t>
            </a:r>
          </a:p>
          <a:p>
            <a:r>
              <a:rPr lang="hr-HR" dirty="0" smtClean="0"/>
              <a:t>prema uputama na radnom listu izraditi spojeve bakrenih vodiča punoga presjeka: 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1. zapletanjem, </a:t>
            </a:r>
          </a:p>
          <a:p>
            <a:pPr marL="0" indent="0">
              <a:buNone/>
            </a:pPr>
            <a:r>
              <a:rPr lang="hr-HR" i="1" dirty="0" smtClean="0"/>
              <a:t>    2. rednim stezaljkama i       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    spojnicama, </a:t>
            </a:r>
          </a:p>
          <a:p>
            <a:pPr marL="0" indent="0">
              <a:buNone/>
            </a:pPr>
            <a:r>
              <a:rPr lang="hr-HR" i="1" dirty="0" smtClean="0"/>
              <a:t>    3. lemljenjem dva 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  </a:t>
            </a:r>
            <a:r>
              <a:rPr lang="hr-HR" i="1" dirty="0" err="1" smtClean="0"/>
              <a:t>višežična</a:t>
            </a:r>
            <a:r>
              <a:rPr lang="hr-HR" i="1" dirty="0" smtClean="0"/>
              <a:t> bakrena vodiča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884">
            <a:off x="4427984" y="1628800"/>
            <a:ext cx="43204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 za izvođenje vježbe</a:t>
            </a:r>
            <a:endParaRPr lang="hr-H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056153" y="188470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spojnica </a:t>
            </a:r>
            <a:r>
              <a:rPr lang="pl-PL" dirty="0"/>
              <a:t>s vijkom (redna </a:t>
            </a:r>
            <a:r>
              <a:rPr lang="pl-PL" dirty="0" smtClean="0"/>
              <a:t>stezaljka ili luster klema), 2 spojna mjesta</a:t>
            </a:r>
            <a:endParaRPr lang="hr-HR" dirty="0"/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2555776" y="2635171"/>
            <a:ext cx="1368152" cy="403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5364088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spojnica s oprugom</a:t>
            </a:r>
            <a:endParaRPr lang="hr-HR" dirty="0"/>
          </a:p>
        </p:txBody>
      </p:sp>
      <p:cxnSp>
        <p:nvCxnSpPr>
          <p:cNvPr id="14" name="Ravni poveznik sa strelicom 13"/>
          <p:cNvCxnSpPr/>
          <p:nvPr/>
        </p:nvCxnSpPr>
        <p:spPr>
          <a:xfrm flipH="1">
            <a:off x="5580112" y="2497639"/>
            <a:ext cx="696204" cy="577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516092" y="5301208"/>
            <a:ext cx="576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PVC-om izolirani bakreni vodiči  različitih boja i presjeka</a:t>
            </a:r>
          </a:p>
          <a:p>
            <a:r>
              <a:rPr lang="hr-HR" dirty="0" smtClean="0"/>
              <a:t>- </a:t>
            </a:r>
            <a:r>
              <a:rPr lang="hr-HR" dirty="0" err="1" smtClean="0"/>
              <a:t>jednožični</a:t>
            </a:r>
            <a:r>
              <a:rPr lang="hr-HR" dirty="0" smtClean="0"/>
              <a:t> 4 komada duljine 10 cm i </a:t>
            </a:r>
          </a:p>
          <a:p>
            <a:r>
              <a:rPr lang="hr-HR" dirty="0" smtClean="0"/>
              <a:t>- </a:t>
            </a:r>
            <a:r>
              <a:rPr lang="hr-HR" dirty="0" err="1" smtClean="0"/>
              <a:t>višežični</a:t>
            </a:r>
            <a:r>
              <a:rPr lang="hr-HR" dirty="0" smtClean="0"/>
              <a:t> 2 komada (bijele boje) duljine 10 cm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7092280" y="530120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legura za lemljenje – </a:t>
            </a:r>
            <a:r>
              <a:rPr lang="hr-HR" dirty="0" err="1" smtClean="0"/>
              <a:t>tinol</a:t>
            </a:r>
            <a:r>
              <a:rPr lang="hr-HR" dirty="0" smtClean="0"/>
              <a:t> žica</a:t>
            </a:r>
            <a:endParaRPr lang="hr-HR" dirty="0"/>
          </a:p>
        </p:txBody>
      </p:sp>
      <p:cxnSp>
        <p:nvCxnSpPr>
          <p:cNvPr id="18" name="Ravni poveznik sa strelicom 17"/>
          <p:cNvCxnSpPr/>
          <p:nvPr/>
        </p:nvCxnSpPr>
        <p:spPr>
          <a:xfrm flipV="1">
            <a:off x="7381622" y="4293096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5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Pribor i alat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2204864"/>
            <a:ext cx="45365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539552" y="1484784"/>
            <a:ext cx="4038600" cy="4525963"/>
          </a:xfrm>
        </p:spPr>
        <p:txBody>
          <a:bodyPr/>
          <a:lstStyle/>
          <a:p>
            <a:r>
              <a:rPr lang="hr-HR" dirty="0" smtClean="0"/>
              <a:t>nožić </a:t>
            </a:r>
            <a:r>
              <a:rPr lang="hr-HR" dirty="0"/>
              <a:t>(skalpel) ili kliješta za skidanje izolacije </a:t>
            </a:r>
          </a:p>
          <a:p>
            <a:r>
              <a:rPr lang="hr-HR" dirty="0" smtClean="0"/>
              <a:t>kombinirana kliješta</a:t>
            </a:r>
          </a:p>
          <a:p>
            <a:r>
              <a:rPr lang="hr-HR" dirty="0" smtClean="0"/>
              <a:t>odvijač</a:t>
            </a:r>
            <a:endParaRPr lang="hr-HR" dirty="0"/>
          </a:p>
          <a:p>
            <a:r>
              <a:rPr lang="hr-HR" dirty="0"/>
              <a:t>lemilica (</a:t>
            </a:r>
            <a:r>
              <a:rPr lang="hr-HR" dirty="0" err="1" smtClean="0"/>
              <a:t>štapna</a:t>
            </a:r>
            <a:r>
              <a:rPr lang="hr-HR" dirty="0" smtClean="0"/>
              <a:t>)snage 15-30 W i pribor za lemljenje</a:t>
            </a:r>
            <a:endParaRPr lang="hr-HR" dirty="0"/>
          </a:p>
          <a:p>
            <a:r>
              <a:rPr lang="hr-HR" dirty="0" err="1"/>
              <a:t>izolir</a:t>
            </a:r>
            <a:r>
              <a:rPr lang="hr-HR" dirty="0"/>
              <a:t> traka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11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izvođenja vježbe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priprema radnog mjesta, pribora i alata</a:t>
            </a:r>
          </a:p>
          <a:p>
            <a:r>
              <a:rPr lang="hr-HR" dirty="0" smtClean="0"/>
              <a:t>priprema dokumentacije (RL- 2.3.1.)</a:t>
            </a:r>
          </a:p>
          <a:p>
            <a:r>
              <a:rPr lang="hr-HR" dirty="0" smtClean="0"/>
              <a:t>uočavanje izvora opasnosti</a:t>
            </a:r>
          </a:p>
          <a:p>
            <a:r>
              <a:rPr lang="hr-HR" dirty="0" smtClean="0"/>
              <a:t>pridržavanje mjera zaštite pri radu</a:t>
            </a:r>
          </a:p>
          <a:p>
            <a:r>
              <a:rPr lang="hr-HR" dirty="0" smtClean="0"/>
              <a:t>izradba spojeva </a:t>
            </a:r>
          </a:p>
          <a:p>
            <a:r>
              <a:rPr lang="hr-HR" dirty="0" smtClean="0"/>
              <a:t>izoliranje spojeva vodiča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38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REDOSLIJED RADNIH OPERACIJA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SKIDANJE IZOLACIJE S VODIČA</a:t>
            </a:r>
          </a:p>
          <a:p>
            <a:r>
              <a:rPr lang="hr-HR" dirty="0" smtClean="0"/>
              <a:t>SPAJANJE VODIČA ZAPLETANJEM</a:t>
            </a:r>
          </a:p>
          <a:p>
            <a:r>
              <a:rPr lang="hr-HR" dirty="0" smtClean="0"/>
              <a:t>IZOLIRANJE SPOJA</a:t>
            </a:r>
          </a:p>
          <a:p>
            <a:r>
              <a:rPr lang="hr-HR" dirty="0" smtClean="0"/>
              <a:t>SPAJANJE VODIČA REDNIM STEZALJKAMA („luster </a:t>
            </a:r>
            <a:r>
              <a:rPr lang="hr-HR" dirty="0" err="1" smtClean="0"/>
              <a:t>kleme</a:t>
            </a:r>
            <a:r>
              <a:rPr lang="hr-HR" dirty="0" smtClean="0"/>
              <a:t>”)</a:t>
            </a:r>
          </a:p>
          <a:p>
            <a:r>
              <a:rPr lang="hr-HR" dirty="0" smtClean="0"/>
              <a:t>SPAJANJE VODIČA SPOJNICAMA S OPRUGOM</a:t>
            </a:r>
          </a:p>
          <a:p>
            <a:r>
              <a:rPr lang="hr-HR" dirty="0" smtClean="0"/>
              <a:t>SPAJANJE VODIČA LEMLJENJEM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r="20001"/>
          <a:stretch/>
        </p:blipFill>
        <p:spPr bwMode="auto">
          <a:xfrm>
            <a:off x="4932040" y="1196752"/>
            <a:ext cx="3264025" cy="22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t="14987" r="25509"/>
          <a:stretch/>
        </p:blipFill>
        <p:spPr bwMode="auto">
          <a:xfrm>
            <a:off x="4901323" y="3632522"/>
            <a:ext cx="3294742" cy="272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>
            <a:off x="2123728" y="2132856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3275856" y="4705243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Spajanje zapletanjem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Izolaciju ukloni </a:t>
            </a:r>
            <a:r>
              <a:rPr lang="hr-HR" dirty="0" err="1" smtClean="0"/>
              <a:t>kliještima</a:t>
            </a:r>
            <a:r>
              <a:rPr lang="hr-HR" dirty="0" smtClean="0"/>
              <a:t> za skidanje izolacije (ili nožićem)</a:t>
            </a:r>
          </a:p>
          <a:p>
            <a:r>
              <a:rPr lang="hr-HR" dirty="0" smtClean="0"/>
              <a:t>NAPOMENA:  pazi koliko cm treba skinuti izolacije – </a:t>
            </a:r>
            <a:r>
              <a:rPr lang="hr-HR" u="sng" dirty="0" smtClean="0"/>
              <a:t>uputa na RL!</a:t>
            </a:r>
            <a:endParaRPr lang="pl-PL" u="sng" dirty="0" smtClean="0"/>
          </a:p>
          <a:p>
            <a:r>
              <a:rPr lang="hr-HR" dirty="0" smtClean="0"/>
              <a:t>Ako se vodiči spajaju jedan s drugim OBAVEZNO moraju biti istog presjeka (mm</a:t>
            </a:r>
            <a:r>
              <a:rPr lang="hr-HR" baseline="30000" dirty="0" smtClean="0"/>
              <a:t>2</a:t>
            </a:r>
            <a:r>
              <a:rPr lang="hr-HR" dirty="0" smtClean="0"/>
              <a:t>). U protivnom će se tanji vodič zagrijavati i pregorjeti.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Spajanje </a:t>
            </a:r>
            <a:r>
              <a:rPr lang="hr-HR" dirty="0"/>
              <a:t>zapletanjem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539552" y="1808820"/>
            <a:ext cx="4040188" cy="1080120"/>
          </a:xfrm>
        </p:spPr>
        <p:txBody>
          <a:bodyPr>
            <a:normAutofit fontScale="55000" lnSpcReduction="20000"/>
          </a:bodyPr>
          <a:lstStyle/>
          <a:p>
            <a:r>
              <a:rPr lang="hr-HR" sz="4200" b="0" dirty="0">
                <a:cs typeface="Arial" panose="020B0604020202020204" pitchFamily="34" charset="0"/>
              </a:rPr>
              <a:t>Zapletanje se može izvesti sukanjem vodiča ili savijanjem jednog vodiča oko drugog. </a:t>
            </a:r>
          </a:p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>
          <a:xfrm>
            <a:off x="4932040" y="1772816"/>
            <a:ext cx="4041775" cy="849693"/>
          </a:xfrm>
        </p:spPr>
        <p:txBody>
          <a:bodyPr>
            <a:normAutofit/>
          </a:bodyPr>
          <a:lstStyle/>
          <a:p>
            <a:r>
              <a:rPr lang="pl-PL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Nakon toga spoj se izolira izolacijskom trakom</a:t>
            </a:r>
            <a:endParaRPr lang="hr-H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068960"/>
            <a:ext cx="4041775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28" y="3102705"/>
            <a:ext cx="37444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2463622" y="6132543"/>
            <a:ext cx="4578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/>
              <a:t>Mjesto gdje se vodiči spajaju zove se </a:t>
            </a:r>
            <a:r>
              <a:rPr lang="hr-HR" sz="2000" b="1" i="1" dirty="0"/>
              <a:t>spoj</a:t>
            </a:r>
            <a:r>
              <a:rPr lang="hr-HR" sz="2000" i="1" dirty="0"/>
              <a:t>.</a:t>
            </a:r>
            <a:r>
              <a:rPr lang="hr-HR" sz="20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19729" r="14878" b="11873"/>
          <a:stretch/>
        </p:blipFill>
        <p:spPr bwMode="auto">
          <a:xfrm>
            <a:off x="755576" y="3356992"/>
            <a:ext cx="38164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460" r="1932" b="22571"/>
          <a:stretch/>
        </p:blipFill>
        <p:spPr bwMode="auto">
          <a:xfrm>
            <a:off x="4932040" y="3420529"/>
            <a:ext cx="3528392" cy="25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vni poveznik sa strelicom 9"/>
          <p:cNvCxnSpPr/>
          <p:nvPr/>
        </p:nvCxnSpPr>
        <p:spPr>
          <a:xfrm>
            <a:off x="5760132" y="2622508"/>
            <a:ext cx="396044" cy="1596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3131840" y="2622508"/>
            <a:ext cx="360040" cy="1382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5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280920" cy="648071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611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575</Words>
  <Application>Microsoft Office PowerPoint</Application>
  <PresentationFormat>Prikaz na zaslonu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Naziv vježbe:  IZRADBA SPOJEVA ELEKTRIČNIH VODIČA</vt:lpstr>
      <vt:lpstr>Radni zadatak</vt:lpstr>
      <vt:lpstr>Materijal za izvođenje vježbe</vt:lpstr>
      <vt:lpstr>Pribor i alat</vt:lpstr>
      <vt:lpstr>Tijek izvođenja vježbe</vt:lpstr>
      <vt:lpstr>REDOSLIJED RADNIH OPERACIJA</vt:lpstr>
      <vt:lpstr>1. Spajanje zapletanjem</vt:lpstr>
      <vt:lpstr>1. Spajanje zapletanjem</vt:lpstr>
      <vt:lpstr>PowerPointova prezentacija</vt:lpstr>
      <vt:lpstr>2. Spajanje vodiča rednim stezaljkama „luster kleme” i spojnicama</vt:lpstr>
      <vt:lpstr>2. Spajanje vodiča rednim stezaljkama „luster kleme” i spojnicama</vt:lpstr>
      <vt:lpstr>3. Spajanje lemljenjem</vt:lpstr>
      <vt:lpstr>3. Spajanje lemljenjem</vt:lpstr>
      <vt:lpstr>3. Spajanje lemljenjem</vt:lpstr>
      <vt:lpstr> OPASNOSTI KOD LEMLJENJA – dobro je znati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Ivanka-Informatila</dc:creator>
  <cp:lastModifiedBy>Ivanka-Informatila</cp:lastModifiedBy>
  <cp:revision>35</cp:revision>
  <dcterms:created xsi:type="dcterms:W3CDTF">2016-11-19T07:57:29Z</dcterms:created>
  <dcterms:modified xsi:type="dcterms:W3CDTF">2016-11-23T21:07:42Z</dcterms:modified>
</cp:coreProperties>
</file>