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1AB9-653F-4B94-9592-3C954B9F4538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24FD-AD31-475A-8E66-618B2C1004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1AB9-653F-4B94-9592-3C954B9F4538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24FD-AD31-475A-8E66-618B2C1004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1AB9-653F-4B94-9592-3C954B9F4538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24FD-AD31-475A-8E66-618B2C1004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1AB9-653F-4B94-9592-3C954B9F4538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24FD-AD31-475A-8E66-618B2C1004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1AB9-653F-4B94-9592-3C954B9F4538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24FD-AD31-475A-8E66-618B2C1004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1AB9-653F-4B94-9592-3C954B9F4538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24FD-AD31-475A-8E66-618B2C1004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1AB9-653F-4B94-9592-3C954B9F4538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24FD-AD31-475A-8E66-618B2C1004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1AB9-653F-4B94-9592-3C954B9F4538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24FD-AD31-475A-8E66-618B2C1004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1AB9-653F-4B94-9592-3C954B9F4538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24FD-AD31-475A-8E66-618B2C1004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1AB9-653F-4B94-9592-3C954B9F4538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24FD-AD31-475A-8E66-618B2C1004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1AB9-653F-4B94-9592-3C954B9F4538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9A24FD-AD31-475A-8E66-618B2C10044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4E1AB9-653F-4B94-9592-3C954B9F4538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9A24FD-AD31-475A-8E66-618B2C100445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hr/url?sa=i&amp;rct=j&amp;q=&amp;esrc=s&amp;frm=1&amp;source=images&amp;cd=&amp;cad=rja&amp;docid=8Y48EUl_aUnsqM&amp;tbnid=YYfg_RPwQBzTlM:&amp;ved=0CAUQjRw&amp;url=http://www.hdwallpapersinn.com/question-mark-pictures.html&amp;ei=OvNeUv_WJZDZsga93IGICg&amp;bvm=bv.54176721,d.bGE&amp;psig=AFQjCNHaaei1Yba_2kxB8VFYAoXtMJFThg&amp;ust=1382040729484609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Procesor" TargetMode="External"/><Relationship Id="rId2" Type="http://schemas.openxmlformats.org/officeDocument/2006/relationships/hyperlink" Target="http://bs.wikipedia.org/wiki/Mati%C4%8Dna_plo%C4%8D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851648" cy="1512168"/>
          </a:xfrm>
        </p:spPr>
        <p:txBody>
          <a:bodyPr/>
          <a:lstStyle/>
          <a:p>
            <a:r>
              <a:rPr lang="hr-HR" dirty="0"/>
              <a:t>2.2. Način rada računala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293096"/>
            <a:ext cx="7854696" cy="1752600"/>
          </a:xfrm>
        </p:spPr>
        <p:txBody>
          <a:bodyPr>
            <a:normAutofit/>
          </a:bodyPr>
          <a:lstStyle/>
          <a:p>
            <a:r>
              <a:rPr lang="hr-HR" dirty="0" smtClean="0"/>
              <a:t>Čudesni svijet tehnike</a:t>
            </a:r>
          </a:p>
          <a:p>
            <a:r>
              <a:rPr lang="hr-HR" dirty="0" smtClean="0"/>
              <a:t>5. </a:t>
            </a:r>
            <a:r>
              <a:rPr lang="hr-HR" dirty="0" smtClean="0"/>
              <a:t>razred</a:t>
            </a:r>
            <a:endParaRPr lang="hr-HR" dirty="0" smtClean="0"/>
          </a:p>
          <a:p>
            <a:r>
              <a:rPr lang="hr-HR" dirty="0" smtClean="0"/>
              <a:t>Informatika</a:t>
            </a:r>
            <a:endParaRPr lang="hr-H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3854747" cy="452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hr-HR" sz="4800" dirty="0" smtClean="0"/>
              <a:t>Spremnici podataka (memorije)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Na </a:t>
            </a:r>
            <a:r>
              <a:rPr lang="hr-HR" u="sng" dirty="0" smtClean="0"/>
              <a:t>optičke medije </a:t>
            </a:r>
            <a:r>
              <a:rPr lang="hr-HR" dirty="0" smtClean="0"/>
              <a:t>(CD , DVD i Blu-ray) se podatci zapisuju različitim laserskim zrakama i na različite </a:t>
            </a:r>
            <a:r>
              <a:rPr lang="pl-PL" dirty="0" smtClean="0"/>
              <a:t>načine. </a:t>
            </a:r>
          </a:p>
          <a:p>
            <a:r>
              <a:rPr lang="pl-PL" dirty="0" smtClean="0"/>
              <a:t>O načinu zapisa ovisi koliko će se podataka moći zapisati na pojedini </a:t>
            </a:r>
            <a:r>
              <a:rPr lang="hr-HR" dirty="0" smtClean="0"/>
              <a:t>medij</a:t>
            </a:r>
            <a:endParaRPr lang="hr-H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060848"/>
            <a:ext cx="38884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004048" y="5373216"/>
            <a:ext cx="3096553" cy="46166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hr-HR" sz="2400" dirty="0"/>
              <a:t>Optički medij i pogon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27280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59632" y="4437112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Na DVD-ove i blu-ray </a:t>
            </a:r>
            <a:r>
              <a:rPr lang="hr-HR" sz="2400" dirty="0" smtClean="0"/>
              <a:t>diskove </a:t>
            </a:r>
            <a:r>
              <a:rPr lang="hr-HR" sz="2400" dirty="0"/>
              <a:t>nanosi se nekoliko </a:t>
            </a:r>
            <a:r>
              <a:rPr lang="hr-HR" sz="2400" dirty="0" smtClean="0"/>
              <a:t>slojeva </a:t>
            </a:r>
            <a:r>
              <a:rPr lang="pl-PL" sz="2400" dirty="0" smtClean="0"/>
              <a:t>višestruko </a:t>
            </a:r>
            <a:r>
              <a:rPr lang="pl-PL" sz="2400" dirty="0"/>
              <a:t>zapisanih podataka</a:t>
            </a:r>
            <a:r>
              <a:rPr lang="pl-PL" sz="2400" dirty="0" smtClean="0"/>
              <a:t>.</a:t>
            </a:r>
          </a:p>
          <a:p>
            <a:r>
              <a:rPr lang="pl-PL" sz="2400" dirty="0" smtClean="0"/>
              <a:t> </a:t>
            </a:r>
            <a:r>
              <a:rPr lang="pl-PL" sz="2400" dirty="0"/>
              <a:t>Njihove </a:t>
            </a:r>
            <a:r>
              <a:rPr lang="pl-PL" sz="2400" dirty="0" smtClean="0"/>
              <a:t>su brazde </a:t>
            </a:r>
            <a:r>
              <a:rPr lang="pl-PL" sz="2400" dirty="0"/>
              <a:t>sitnije </a:t>
            </a:r>
            <a:r>
              <a:rPr lang="pl-PL" sz="2400" dirty="0" smtClean="0"/>
              <a:t>od onih </a:t>
            </a:r>
            <a:r>
              <a:rPr lang="pl-PL" sz="2400" dirty="0"/>
              <a:t>na CD-u pa zato sadržavaju i mnogo više podataka.</a:t>
            </a:r>
            <a:endParaRPr lang="hr-HR" sz="2400" dirty="0"/>
          </a:p>
        </p:txBody>
      </p:sp>
      <p:sp>
        <p:nvSpPr>
          <p:cNvPr id="7" name="Rectangle 6"/>
          <p:cNvSpPr/>
          <p:nvPr/>
        </p:nvSpPr>
        <p:spPr>
          <a:xfrm>
            <a:off x="4317763" y="3244334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CD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5736" y="98072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CD</a:t>
            </a:r>
            <a:endParaRPr lang="hr-HR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11760" y="1556792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crveni laser</a:t>
            </a:r>
            <a:endParaRPr lang="hr-HR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788024" y="98072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DVD</a:t>
            </a:r>
            <a:endParaRPr lang="hr-HR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1556792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crveni laser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6516216" y="908720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BLU- RAY</a:t>
            </a:r>
            <a:endParaRPr lang="hr-HR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08304" y="1196752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dirty="0" smtClean="0"/>
          </a:p>
          <a:p>
            <a:r>
              <a:rPr lang="hr-HR" sz="2000" dirty="0" smtClean="0"/>
              <a:t>plavi laser</a:t>
            </a:r>
            <a:endParaRPr lang="hr-HR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043608" y="249289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j</a:t>
            </a:r>
            <a:r>
              <a:rPr lang="hr-HR" sz="2000" dirty="0" smtClean="0"/>
              <a:t>ednoslojni zapis</a:t>
            </a:r>
            <a:endParaRPr lang="hr-HR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635896" y="249289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v</a:t>
            </a:r>
            <a:r>
              <a:rPr lang="hr-HR" sz="2000" dirty="0" smtClean="0"/>
              <a:t>išeslojni zapis</a:t>
            </a:r>
            <a:endParaRPr lang="hr-HR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084168" y="249289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v</a:t>
            </a:r>
            <a:r>
              <a:rPr lang="hr-HR" sz="2000" dirty="0" smtClean="0"/>
              <a:t>išeslojni zapis</a:t>
            </a:r>
            <a:endParaRPr lang="hr-HR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259632" y="188640"/>
            <a:ext cx="626469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3200" dirty="0"/>
              <a:t>Laserski zapis na optičkom mediju</a:t>
            </a:r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5400" dirty="0" smtClean="0"/>
              <a:t>Spremnici podataka (memorije)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Sve više su u uporabi i </a:t>
            </a:r>
            <a:r>
              <a:rPr lang="it-IT" b="1" dirty="0" smtClean="0">
                <a:solidFill>
                  <a:srgbClr val="FF0000"/>
                </a:solidFill>
              </a:rPr>
              <a:t>SSD</a:t>
            </a:r>
            <a:r>
              <a:rPr lang="it-IT" dirty="0" smtClean="0"/>
              <a:t> spremnici (</a:t>
            </a:r>
            <a:r>
              <a:rPr lang="it-IT" i="1" dirty="0" smtClean="0"/>
              <a:t>Solid State</a:t>
            </a:r>
            <a:r>
              <a:rPr lang="hr-HR" i="1" dirty="0" smtClean="0"/>
              <a:t> Disc)</a:t>
            </a:r>
          </a:p>
          <a:p>
            <a:r>
              <a:rPr lang="pl-PL" dirty="0" smtClean="0"/>
              <a:t>Brzina zapisa i očitavanja podataka kod SSD spremnika je nekoliko puta veća nego li kod tvrdih </a:t>
            </a:r>
            <a:r>
              <a:rPr lang="hr-HR" dirty="0" smtClean="0"/>
              <a:t>diskova.</a:t>
            </a:r>
          </a:p>
          <a:p>
            <a:r>
              <a:rPr lang="hr-HR" dirty="0" smtClean="0"/>
              <a:t>Osnovni nedostatak SSD spremnika </a:t>
            </a:r>
            <a:r>
              <a:rPr lang="pl-PL" dirty="0" smtClean="0"/>
              <a:t>u usporedbi s tvrdim diskovima je ograničeni broj zapisivanja i brisanja podataka, te puno veća </a:t>
            </a:r>
            <a:r>
              <a:rPr lang="hr-HR" dirty="0" smtClean="0"/>
              <a:t>cijena.</a:t>
            </a:r>
            <a:endParaRPr lang="hr-H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060848"/>
            <a:ext cx="23042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165772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05064"/>
            <a:ext cx="16561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2000" y="4653136"/>
            <a:ext cx="4248472" cy="132343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Flash memory s USB </a:t>
            </a:r>
            <a:r>
              <a:rPr lang="en-US" sz="2000" dirty="0" err="1"/>
              <a:t>priključkom</a:t>
            </a:r>
            <a:endParaRPr lang="en-US" sz="2000" dirty="0"/>
          </a:p>
          <a:p>
            <a:r>
              <a:rPr lang="hr-HR" sz="2000" dirty="0"/>
              <a:t>1. USB priključak</a:t>
            </a:r>
          </a:p>
          <a:p>
            <a:r>
              <a:rPr lang="hr-HR" sz="2000" dirty="0"/>
              <a:t>2. mikrokontroler</a:t>
            </a:r>
          </a:p>
          <a:p>
            <a:r>
              <a:rPr lang="hr-HR" sz="2000" dirty="0"/>
              <a:t>3. flash memorija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6660232" y="3861048"/>
            <a:ext cx="936104" cy="12961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588224" y="2780928"/>
            <a:ext cx="864096" cy="23042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4860032" y="3717032"/>
            <a:ext cx="1440160" cy="16561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4788024" y="3933056"/>
            <a:ext cx="864096" cy="1800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716016" y="2852936"/>
            <a:ext cx="504056" cy="28083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356760"/>
          </a:xfrm>
        </p:spPr>
        <p:txBody>
          <a:bodyPr>
            <a:noAutofit/>
          </a:bodyPr>
          <a:lstStyle/>
          <a:p>
            <a:r>
              <a:rPr lang="pl-PL" sz="2800" dirty="0" smtClean="0"/>
              <a:t>PITANJA I ZADATCI ZA PROVJERU ZNANJA I SPOSOBNOSTI</a:t>
            </a:r>
            <a:endParaRPr lang="hr-HR" sz="2800" dirty="0"/>
          </a:p>
        </p:txBody>
      </p:sp>
      <p:sp>
        <p:nvSpPr>
          <p:cNvPr id="6" name="Rectangle 5"/>
          <p:cNvSpPr/>
          <p:nvPr/>
        </p:nvSpPr>
        <p:spPr>
          <a:xfrm>
            <a:off x="755576" y="2132856"/>
            <a:ext cx="76328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1. Nabrojite </a:t>
            </a:r>
            <a:r>
              <a:rPr lang="hr-HR" sz="2400" dirty="0"/>
              <a:t>najvažnije komponente središnje jedinice </a:t>
            </a:r>
            <a:r>
              <a:rPr lang="hr-HR" sz="2400" dirty="0" smtClean="0"/>
              <a:t>  </a:t>
            </a:r>
          </a:p>
          <a:p>
            <a:r>
              <a:rPr lang="hr-HR" sz="2400" dirty="0"/>
              <a:t> </a:t>
            </a:r>
            <a:r>
              <a:rPr lang="hr-HR" sz="2400" dirty="0" smtClean="0"/>
              <a:t>  računala</a:t>
            </a:r>
            <a:r>
              <a:rPr lang="hr-HR" sz="2400" dirty="0"/>
              <a:t>.</a:t>
            </a:r>
          </a:p>
          <a:p>
            <a:r>
              <a:rPr lang="hr-HR" sz="2400" dirty="0"/>
              <a:t>2. Objasnite namjenu matične ploče računala.</a:t>
            </a:r>
          </a:p>
          <a:p>
            <a:r>
              <a:rPr lang="pl-PL" sz="2400" dirty="0"/>
              <a:t>3. Opišite ulogu procesora u radu računala.</a:t>
            </a:r>
          </a:p>
          <a:p>
            <a:r>
              <a:rPr lang="vi-VN" sz="2400" dirty="0"/>
              <a:t>4. Obrazložite razliku između ROM i RAM memorije.</a:t>
            </a:r>
          </a:p>
          <a:p>
            <a:r>
              <a:rPr lang="pl-PL" sz="2400" dirty="0"/>
              <a:t>5. Objasnite razliku zapisa podataka na magnetskom i </a:t>
            </a:r>
            <a:endParaRPr lang="pl-PL" sz="2400" dirty="0" smtClean="0"/>
          </a:p>
          <a:p>
            <a:r>
              <a:rPr lang="pl-PL" sz="2400" dirty="0"/>
              <a:t> </a:t>
            </a:r>
            <a:r>
              <a:rPr lang="pl-PL" sz="2400" dirty="0" smtClean="0"/>
              <a:t>   optičkom </a:t>
            </a:r>
            <a:r>
              <a:rPr lang="pl-PL" sz="2400" dirty="0"/>
              <a:t>disku.</a:t>
            </a:r>
          </a:p>
          <a:p>
            <a:r>
              <a:rPr lang="hr-HR" sz="2400" dirty="0"/>
              <a:t>6. Opišite postupak provjere količine instalirane radne </a:t>
            </a:r>
            <a:endParaRPr lang="hr-HR" sz="2400" dirty="0" smtClean="0"/>
          </a:p>
          <a:p>
            <a:r>
              <a:rPr lang="hr-HR" sz="2400" dirty="0"/>
              <a:t> </a:t>
            </a:r>
            <a:r>
              <a:rPr lang="hr-HR" sz="2400" dirty="0" smtClean="0"/>
              <a:t>   memorije na računalu </a:t>
            </a:r>
            <a:r>
              <a:rPr lang="hr-HR" sz="2400" dirty="0"/>
              <a:t>i provjerite na školskom ili </a:t>
            </a:r>
            <a:endParaRPr lang="hr-HR" sz="2400" dirty="0" smtClean="0"/>
          </a:p>
          <a:p>
            <a:r>
              <a:rPr lang="hr-HR" sz="2400" dirty="0"/>
              <a:t> </a:t>
            </a:r>
            <a:r>
              <a:rPr lang="hr-HR" sz="2400" dirty="0" smtClean="0"/>
              <a:t>   svom </a:t>
            </a:r>
            <a:r>
              <a:rPr lang="hr-HR" sz="2400" dirty="0"/>
              <a:t>računalu.</a:t>
            </a:r>
          </a:p>
        </p:txBody>
      </p:sp>
      <p:pic>
        <p:nvPicPr>
          <p:cNvPr id="9218" name="Picture 2" descr="http://www.hdwallpapersinn.com/wp-content/uploads/2013/01/question-mark-noth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368152" cy="12515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Završni dio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Ključni pojmovi: </a:t>
            </a:r>
            <a:r>
              <a:rPr lang="hr-HR" dirty="0" smtClean="0"/>
              <a:t>procesor, spremnik,(memorija</a:t>
            </a:r>
            <a:r>
              <a:rPr lang="hr-HR" smtClean="0"/>
              <a:t>) ulazno-izlazne </a:t>
            </a:r>
            <a:r>
              <a:rPr lang="hr-HR" dirty="0" smtClean="0"/>
              <a:t>naprave</a:t>
            </a:r>
            <a:endParaRPr lang="pl-PL" dirty="0" smtClean="0"/>
          </a:p>
          <a:p>
            <a:r>
              <a:rPr lang="pl-PL" dirty="0" smtClean="0">
                <a:solidFill>
                  <a:srgbClr val="FF0000"/>
                </a:solidFill>
              </a:rPr>
              <a:t>Domaća zadaća</a:t>
            </a:r>
            <a:r>
              <a:rPr lang="pl-PL" dirty="0" smtClean="0"/>
              <a:t>: Riješi zadatke na RL - 2.2.1.</a:t>
            </a:r>
          </a:p>
          <a:p>
            <a:endParaRPr lang="pl-PL" dirty="0" smtClean="0"/>
          </a:p>
          <a:p>
            <a:r>
              <a:rPr lang="hr-HR" dirty="0" smtClean="0"/>
              <a:t>Idući sat učit ćemo:</a:t>
            </a:r>
          </a:p>
          <a:p>
            <a:pPr>
              <a:buNone/>
            </a:pPr>
            <a:r>
              <a:rPr lang="hr-HR" b="1" dirty="0" smtClean="0"/>
              <a:t>   Operacijski sustav računala i računalni programi</a:t>
            </a:r>
          </a:p>
          <a:p>
            <a:endParaRPr lang="hr-HR" b="1" dirty="0" smtClean="0"/>
          </a:p>
        </p:txBody>
      </p:sp>
      <p:sp>
        <p:nvSpPr>
          <p:cNvPr id="26626" name="AutoShape 2" descr="data:image/jpeg;base64,/9j/4AAQSkZJRgABAQAAAQABAAD/2wCEAAkGBhQQDxQUEBQQFRUUFBQUFBQUFBQVFBQUFhUVFxQWFBQXHCYfFxojGRQUHy8gIycpLCwtFR4zNTAqNSYrLSkBCQoKDgwOGg8PGjUlHyQ1NDQqNTQzLzQ1LiouKjUsLDU0LzUqNSwpKSw1KTUuLDQwLCw0LCwpLDAsMCw0LDQsL//AABEIAPwAyAMBIgACEQEDEQH/xAAcAAEAAQUBAQAAAAAAAAAAAAAABgEDBAUHAgj/xABOEAACAQMBBQQFBgoFCgcAAAABAgMABBEFBhITITEHQVFhInGBkaEUMlJywfAjM0JigpKiscLRU2Oy4fEVFyQlNERzo7PSFjVUVWSDk//EABsBAQACAwEBAAAAAAAAAAAAAAAFBwMEBgIB/8QAMBEBAAIBAgIIBAYDAAAAAAAAAAECAwQREiEFBjFRYXGhsTJikdETIiNBweEUgfH/2gAMAwEAAhEDEQA/AO40qlM0FaVSlBWlc82o7WUhYx2arKw5GVieED+aBzf15A9dRFu1S/3s8SMD6PCTHx5/GtW+rx1nZP6fq9rc9OPaIiezedvT7u40rmmzfa8HYJeoqZ5CWPO6ProckDzB9ldJRwwBBBBGQRzBB6EGs2PLXJG9ZRus0OfR34c1du7un/atKUrI0laVQGq0FKrVKZoFVpSgVSq1F9rSZ7i0sizJFc8d5yrFGkjgVDwFYcxvmQE4IO7G476CRQ3aOSEdGKnDBWB3T4HHSr1Rm/2Ctt0NZxxWlxGMwzwRqjKw6CQKAJYz0ZGyCCehwaz9mdbN1ATIvDmidobiL+jmTG8Ae9SCrqe9XU0G3pSqE0FaVSlBWlKUGGCQe/18/X317GevPzOD5e/p51kEZpQY28fP4+B+3H91QftS2laGAQRsQ8w9Px4XMYHhvEYz4AjNdCrhPabdmTVJgeiCNB6gik/tM1aurvNMfL9091f0tdRrI4uysb/Ts90WpSlQa0yurdkW0hdHtZDnhjfiz13M4ZfUCQR9Y+FcpqR9nl3w9Ttz9Jih8w6sv7yPdWfTXmmSER0zpa6jR3iY5xG8ecc/6d8qzMT7KvUqfVKxt4+f3+/l7aFj5/fx+4rIxVprxBIIy6ByCQhYb5A6kL1IoLKkjxHv58/P117Ge7PuPXn981kEVWgxd4+fx8sfb/OrkROeefbV6lAqNbfRlLQXKAl7KVLsY5EpHkXC/pQNMPdUlq3cQCRGRwCrKVYHoVIwQfYTQeo5AwBUgggEEdCD0NRjU1+SanBOvKO9xaTju4yqz2snTrgSRE/nx+FX+z+VjpsKPzaDiWrHxNtI8GT6xED7as9oUu7aw7oLyfLbMxRjAMkiXCOEDHkmQjekeQGaCUVYlyTg5x5eqo3PtHeWoWS/gtVty6I8kFw7tAHYKrSLJEgZAzKGZTyznBAraWW11lO4SG7s5HPIIk8TMfUobJoM4OfE/f7/AN3gJJ8fv9/7qyMVWgxEY9OY+by88f3UrKxSgrVKUoK1wLtCTGqXP11PvjQ/bXfa4d2qQbupufppE37O7/BWjro/TjzdT1WttrLR31n3hEaUpUOsgrcbHj/WNr/x4/7QrT1Iez+He1S2H55b9VGb7KyYud482prp4dNkn5Z9nfqUpXRKZRXtC2vawt1W3XiXdy/BtYvpSHALkfRXIJ8yo5ZyIfqXZBJHY8eJ5JtXWSO4+UGTG9KGG9Gu+QoQKTjPXdHQeiNp2iSCz1XTNQl/ERtLbTMekRmUhJPIc2yfBfMVstt9rrmG4trLTo4WuLpZGWSZiIo0QZLYHzjjePs6HOKCX2rsY1LrusVUsuQd1iBvLkcjg5FXa5Vrmx2o2lpJff5Uu5buBTMY/m2jInpSR8Acj6IPhnHQZ5dE2d1gXlnBcKMCaJJMdd0sAWXPkcj2UGxrR6ztNwpRBbxNcXLLv8JWCLGmcCSeVuUaEggcixxyU863lQ3ZPUYoJ7iG6YR3stzNIwkO6Z4y5Fu0DNykRYRGuFOVKsCAeoZnyjVgcmHSyPoC4uA3qEhhIz+jWTpO1Ill4FxFJbXO6WEUhUiRR85oJVO7Kozzxhh3qK3tavaLQVvIdwko6kSQzL8+GZfmSJ6u8d4JB5Gg1mwpwt6v0dRvMfpOJP3yGq7fgLbQynkIL2ylP1flMaP+zI1R3YyLVjFM/Csrcy3MsrC4E7OzndRt1FK7ke9GSpJJIOcYwTtdTvXniew1ONYGukaGG4iYyW8khXIClgrRyjG8Ecelu8mJoNrt5GG0m+BGf9DufeIXI+IFX30a3u7ZRcQwyK8akh0U9VByDjkefUcxUZ1XaG6eGXT5bUveSwOitE8ZtnjccM3DEtxIUBYkqy5yMAt1q/YdoVna2KrcyGKa3iSOW2cZuQ6IAwWIc3BxkOvo455A6BhaNrN/BaSuscE9vaTXcXpyym8kht55U5ehuF1RABkktu8yCantpdLLGkkZDI6q6MOjKwBUj1gg1ptirRksgZQoaeS4uWUMHCi5nkmVd4cmwsigkcsg4q12e5XT0iJybeW4tv0be4liT9hFoJJSlKBSlKBXIO2S2xeQv9KDH6rt/wBwrr9cx7aYeVq47jKufXwyP3GtXVxvilO9Xr8Ovp47x6S5dSvRGentrzUGtPcqY9lFvvamp+hHI3wCfx1Dq6F2M2+bqd/owhf1nB/grPpo3y1RXTN+DQ5Z8Nvry/l12lK1u0O0MNhbvPcuEjT2szHoqD8pj4fYCan1SLutaPFeW8kE6ho5V3WHxBB7iCAQe4gVwPanUp9Imtobh+LJp8oksZwR+GtGwsttMBzRgoUDPQBh0KkzhINR1teLcSvplgeaRxkLczR9zSSH8WCPZ+aeTHbaN2U6OE/BwRT/AEpGlaYk5zzIbAPqAoN9pu1NlqEQEU9vIJo+cXETibrrzV4wd4HBwRWz0zTI7aFYoECRoMKi5woyTyz5k1GL/sh0uZcG0jTlgNEXjYeeVPM+vNRu9sb7QWDWd18tthzNjdSL8pVB/wCnfq3fyA/Rag6rWJqWlQ3KblxFFKnXdkRXXPjhgefnWDsrtXBqVsJ7Zsjo6NyeN+9HXuPwPUVuaCLtsIkQ/wBBuLy0IzuqkrSwZ87efeTHku76xWZs5rEkjTQXQQXFuU3zGCI5Y5ATFMgbmobdcFcnDIwyeRreVGJH4WuKWwFurLhofGS2md2X17lwT6kbwoJPWu2h0Vb21kgcsodeTr86NwQySJ4MrBWHmK2NKDUbPbOraK7MxlnmcvPOygPI35IwPmoq4VVHIAeZzs5IFb5yqeRHMA8jyI9Rq5Sggj6hcaMqQcA3Vu8jxWfBf8OhKPLHbyI4wUVUdRIG5KgyvKpHsppL21tuzFDK8s88u5ncEk8rysqk8yq7+6D37ueVYG3P+4kfOGo2u77eIrfsF6kwoK0pSgtiYf40Ewz9vu/nVo25HTHqr2IfV5cqD3xRUD7YYw1jGw/JnX3Mj/aBU44B8fvgj7ai3abZ50yU/QMTDy/CKD8GrDnjfHbySPRV+DW4p+aPXk4gDXojPT2ivNAa59b8ldU7FrfCXL+LRL+qHJ/tCuWkZ6e0V2Psfg3dPdvpzufYFRfsNbejjfLDnesmTh0Fo75iPXf+E6rllgq65qcl1OQdP09zHbIxHDnuFwXmfPIqOWM8sFPzgZd2j6ybPSbuZSQwiKoR1DyERqR5guD7KjGyHZBClnALyS4nwqScB5GW3idvTYLEhGfSY5JPPHdU2rFXTtLTXbq4uL0s9nbzvb2lsGYRSGPG/cPun8Jkn0e7Ga8axspax2rajoTJDNCryKYGJguUizxIZIwd1wd1hywcj3X/AJWdCuJ1lhkNhPIZo5oUMi27sFEkcsajKp6I3TzHQDvAx7vauO+hNlocTSCYGOSYQtBa28b/AIxmLqMsQT6IHPJ7+oetc7WkmtEj0/ifK7kxQxkxScKGWUgNmQrusyAt48x3is1ezjS7aAteoszMVEt1cu7SSyO27nez6JLcgF8uvWtltHsez6ckFqQJLbgyW+TgcSDBTePPG8AwP1udad+1CyMfD1OKa3nGN+2mtpJMupyDEVUq43uaty8aCE3ts2y+to9sZXsrlRxI+blU3sOPFmQkMp64bGeZJ7zFMrAFSCCAQRzBB6EHvrmsWzL67JNcX0EkFvwTBZRyEpP6TB2uHUfMO8q4HhkEEczsexq/km0wcZ2Z4pZICrY/BiPdCxhsZYAYOTk+ljoBQTytZtDoS3kO4WZHVhJDKuN+GZc7ki564yQR0IJB5GtnSgig2purdQL2xlZgVTi2skEkUjHABVJJEkXePRd0nnjJq5/43PdYaqSTgL8mA5/WZwo9ZIFV27/F2mf/AHGx/wCuuPjipKBQRkbdL+VZaqp71+RyNg/WTeU+sEirFrtzJdx71jZXDA7wEtyY7eAbpYMWO80hwykYCHmO6pFPessyRiGVlcMTMvD4UZAJAfLh8nGBuqeorQ7DphLqLpwL+7UeSySfKE/ZnWgvabs+7TJcX8/GlTJijRTHbQEqVLRx5LO2GYcRyTgnAXNSEyirQhP25/ur1wT4jrmg9LMDSrQgI+HP1Aj+VKDJpSlArSbawb+m3Q/qXb9Ub38NbusbU7fiQSp9ON1/WUj7a82jeJhlwX4Mtb90xPq+aaUpXNrsAa7x2awbulwd29xGPtkfHwxXB6+iNkoNzT7ZfCCIn1lQT8SakNBH55lyHWu+2npXvt7R/aLdun/kc3hxIN71cVftxU+ToMdO71d1R3tG0U3mk3cKglmiLIB1LxkSIB62QD2177P9cF7pdrMDktEqv/xEG5J+0p94qWV6kFKwNoDOLSb5IA0/DcQgsFHEIIUknlyPPn4VAdme0OWwEdnr6ywzAYS7ch4ZwTkb0qDAYAgE8+nMg9Q6dUM7RduJNJFtNw45Ld5THON/EwBUleCpIBxgk58AOWcjZ6/t3Z2Vt8olnjZCPwYjZXaU9wjAPpevoO8iozsrs3PqN2up6qm7u/7DZtzW3Q8xJID1kPI8xnPPlhQodAtLkSxo6hgHVXAYFWAYAjeU8wefQ1BOyHpqgHzRq13u/sfZiprq+pLbW8s8nzIo3kb1IpOB5nGKiXYzpzR6Qkkmd+6klum/+1vRPtRUPtoJzSlWL29SGNpJWVERSzuxwqqOpJoNTtpZ8SzY8SKIwvDcrJLnhI1vKko4mCDuncwcHvqEbIanqurTvKt3wLFSyxyx2sSPcHkCYkm4hVQQfSJ8sZzu1iil2mmDyCSLSYnyic1kv3U/ObvWIEfdslOn29usaKkaqqqAqqoAVVAwAAOQAHdQR19jHb5+o6q3qlgjH/KhWtloOzyWYkEbTuZXEkjzStK7OEVASzfmoo9graUoFKVSgrSlKBSlKBVDVapQfNOowcOaRPoSOv6rEfZWPW52zg3NRuh/XO36x3v4q01c3eNrTC6tNf8AEw0v3xE+gBmvpq0h3I1Ufkqq+4AfZXzlokHEuoE+lNEvvdRX0jUloI5WlxfW2/5sVPOfb7K1zHTJxoOqvby+jYX7mW3c/MguDjfiY/kqeWPAbn5xHTq1u0Gz8N/bvBcoGR/YysOjIfyWHj9hIqScS2NY+oabFcRmOeOOVG6pIoZT7D3+dc6gvtR0IcOeOTULFeSTRDN1AncJE/LUAeofSAwo3+l9rOl3Ayt3DGe9ZswsD4HfwD7CaC5pXZdptrOJobWMSA5Us0jhT4orsVU+YHLuqV1Fr/tR0yBcve2zeUT8U+6PeNRufbC/1j8FpEMltA3J9QuV3Tu9/wAnj7z4Hn+h1oK7eX51a8TSLUncDLJqMq9IokIIiz9MkDl3Hd/Ox0i3gWNFRAFVVCqo6KqjAA8gBWl2P2Oh0y34UALMx3pZX5yTP3s59+B3e0k7XUNQjt4nlmdUjRSzuxwABQVvr6OCJ5ZnVI0Us7scBQO8muaQW8u0swkmEkWlRPmOI5V751Pz37xGD/Ic8la2tpLtLMJpw8WlRNmGE5V71lP4yTHSP/Ac8kdPihVFCoAqqAFUAAAAYAAHQAd1BSGBUVVRVVVAVVUAKqgYAAHIADlirlKUClKUClKpQVpSlApWMJiDz933NehIc+vu93u76C/SrHGP3HkT9lVWfnzx9/8ACg4h2nwbuqTH6Qjb/lqD8VNRWtptrtzBqOpMbcNuKixq5yOKULlnC49EcwBnmcdB0rV1Aams1yTutroXPXNosc1nsjafOG+2Dg39Tth4Sb36il/4a+gK4b2X7o1JXdlUJHI2WIA5rudT9eutXG2djH+MvLJfI3EQPu3s1I6GP05nxcd1pvvq617qx7y3NKiF52saWmQb2E/U339eNxT3VgS9rmniQLG88jHGOHBKev1gM1vOWT2uUdou3OmRPKosYL+eLHGbhIY4STu/hZ90kHeIGBnnyJB5Vd2g7TWvI1tbCG9hnuvwcU00XCVQWCuyneJ3gD7Mg5zit0ezO2/yQ2nJlEcKXmAHEeVWVuI+evpLjHTHIEcqDk2sC4i1DTgLPRrSZnEsUSAjO/uiP5WQehPJQMc81Pv87V1ZXDW+qWPpJGJnezYyhIS27xGQ5wueRJYYyOXOoLt9sLDa3tss01xM0o4l1NI2ZHBfcLDnhQqry6+fLp1vZLYUWMs0zzz3U8qiIzTn0liTG6g5nwUknOd0chzyG7ttrrSSzN4k8ZtwpZpc4C46hgeYbmBu4zkgY51BbOym2knWe5V4tLibegtz6L3bDpLLj8jwHsHea1O2+w1vZ31vcFX/AMnz3KC6tULCITneEUpQHATmSR5ED52B1+Jt0AAKAAAABgAADkMdw8hQXoogqhVAAUAAAAAAcgAB0GK914ifIr3QKUpQKUqzK/cOXn7KC9SrAnPh9/v9+VDKen3+/wB8UF+lYyTnHj0+I8KUF0wjw91euGPAe6vVKDxwh4D3VUIB3CvVKDhvaT2f2unzRTWqMnG4u+pcuu8Nw5XeyR85u+olXXu2WDNpC/0Zt32Mjf8AaK5DUJrN/wAWVn9W+H/Art3zv9fslvZ3shb6jNKt5HxY40Vgu86gOWwDlGBPINy866Ta9l+mR/NsrY/XTif2yajnYtb+hcv4tEv6ocn+0K6ZUjpI2xQ43rBfi19/DaPSGqt9lbSP8Xa2ifVgiX9y1nJahemRjuHL91X6VtIJzu6HyjayJDzW0sGlA7uJI5jJx47kg91dBEQrn+lrjay7z+Vp8RHqDxg/Guh0HGO0rS/lmq3kS5/A6K0qgf0iXHEHtIOPbXR9htRF3ptrP1MkCb/hxFUJJ+0p91RvQ4+JtRqRPMR2ltEfU6o5HwNV7GXMVtdWTH0rG8nhH/DLbyH2txDQbntO0wT6NeL3rA8gI5HMX4QYP6GPbWbsVefKNMtJWwWe3hLHxbcAb9oGve2jgaZek9BaXP8A0XrA7Loyui2QP9Ap9hyR8CKCUAYqtKUClKUCvJQeFeqUHjhDP2d1OGPAe6vdKC3wRnp/L78zSrlKBSlKBSlKCH9q0G9pjn6EkTftbv8AHXEK+gNvIN/TLkeEZb9Qh/4a+f6iNdH54nwWL1VvvpbV7re8Q7L2Pwbtg7fTnc+wIg/eDU6qLdmcG5pcH53Eb3yPj4AVKakcEbY6+TiulL8esyz80+k7FKUrMj3PNTPA2rtH6C6sZYPW0TNKfgEroVc97YUMEdnqCgk2N3G74/oZCFkHtIjHtroEcgZQykEEAgjmCDzBHsoIBsEd/W9bk/rraL/845FP7hXnSv8ARNqbuPot9aRXC+BkhPDI9eBK1Y+h3B0rXbm3uccLVJDcW0+MDi5O9A3dkb2B+j9PAuaaf8pbSyzr+J0uI26sPy7iUMJBnvCguCO4qp76Da9r+pcDRLojrIqwqPEyuqED9EsfZUi2e0/5PZ28P9FBFGfWiKp+IqFdoZ+W6ppmnDmol+W3A7hFDncDeTESL6yK6LQVpSlApSlApSlApSlApSlApVAwpvc8UFaVTNVoMHW7fiWs6fShkX3owr5ur6eYZr5muYNyRk71Zl9oJFRmvj4Zdz1Svyy18p930HsjBuafar/URk+tlDH4mtvVm0h3I0Qfkqq+4AfZV6pKsbREOKy348lrd8zJSlUJr6xsHXtHS8tZreT5s0bIT3jeHJh5g4I8xUU7Jdad7RrO55XOnv8AJpV8UXIhceKlRug9+5nvqcg5rn23WhT2t2mracheVF4d3bj/AHm3GOYx1dQB4n0V67uGCQ7c7Irqdm0JO5IpEkEoyDFMvzGBHPHcfInvxWFsLoQ0jSh8pYK4D3N3ITn8Iw3pCzc87qgLnv3POsjR+0ewuYBKLmGPll0mdIpI+WcOjHPtGQe4muf7S7Yrrt/a6bbmVLKaRuLcBSvyngqZGjiJ6ICoGeuWU4wBvBIuy62e7mutWnUqbtuHbK3VLSM4X9YqM+O5nvrolWrW3WJFjjAVUVVVRyCqowoA7gAMVdoFKUoFKUoFKVRmx1oK0pVCaCtKoDnpSgxShHccePLw8q9iM+B+Ge7p4VkUoMbhnw/d4H7TXqNDmr9KBXPrjskR7lpvlDYaUy7nDHQvvbu9veeM4roNKx3x1v8AFDb02sz6WZnDbbflPYUpSsjUKtTKTV2lBilTn19BVWQ+B+/7/jWTVDQcp2U2Zs7291L5TbxStDfSBS65wGLHdx0YdeuRyrYbVW0cGraKqIqKHukRUVVCnhoMALyCnfPKrnZ0N3VtbX/5ULfrrIadpXLUtEbwvWX9cRj7KCc8M+Hj4eX8quRKc86uiq0ClKUClKUCrMiEnpn/AAq9SgxQp6d/u9vlVTGfA9fL7/frWTSgxFQ9Mc8Dw8Of7hSsulApSlApSlApXlnAGSQAOpPQVg/+ILbOPlFtnw4sefdmvkzEPVaWt8MbthSvKuCMggg9COYNeq+vJSlKBSlKDn2xPo6/ra+LWTe+Fz/FTtVGLjR38NUt1/WP91U2ZONp9WH0obNvdEg+2q9sXKPTn+hqtofhJ/Kg6AKrSlApSlApSlApSlApSlApSlApSlArU7TbRx2FuZZOZ+aiDq79wHgO8nuArbVxXtZ1Uy3/AAs+jAiqB3bzgOx9xUfo1g1GX8Km8JbojQxrdTGO3wxznyj7tDtBtVcXzkzOd3PoxrkRr6l7z5nJrUUpUDa02neVrYsNMNYpjjaI7m20Dam4sXDQOQufSjOTG3rX7Rg+ddx2X2ljv7cSx8j82RCclH7x5jvB7x7RXzxUz7KNVMWoCPPozqykd28oLofXyYfpGtzS55raKz2S53p/ovHnwWz1ja9efnEdu7tlKUqZVqUpSg53o/o7WXo+nYwN7mjWq9t3Kwgb6F9bN7t8fbXq39Ha6T8/SlPuuEH2VTt0X/Uzt9CaBv8AmAfbQdBqtUFVoFKUoFKUoFKUoFKUoFKUoLK3Hu7ueaqJ+fl/h7+vdVGt/A+/pXoQ+Z+HKgpxx9/b/KuH9ploy6lMxHovw2U8uY4ag48eakZruHyfzP35fuqH9o2x7XcAeHnLFz3e+ROeVHmCSR45I761tVjm+Pl+yc6C1ldLq4m87RblPhv/AMcVpVWUgkEEEHBB5EEdQRVKglqFSfs1ti+qQY6Jvu3kAjD95A9tRlVJOBzJ5ADvNdo7NNjms4mlnGJpQBunrHH13T+cTgn1AdxrZ02Ob5I8EL05rKabSXiZ52iYiPPlP0TarcsoUc8e3kPaTXqRsKSBkgE48fKuZahq0k7EyHPPkv5K+pfv51OqpTubaSBPnOCR13cnn6xyHUdT31hSbaRDokx9iL78tkDzNQgyk9cHzI881r9W2jitN03DhN/O6d1jndxn5o7sr4d1Bm3O0gG0kdwIzhtOaLd31z6MzNk+A6Vc7WNovlOjzxCJgWMJB3gcYnTqPUDz6c6hlvtJDc6vCYGVx8nlQndZcHJfGCB3DPLxrcbZOxsJ90bx3FAXdzkcReWB5UHTbPbWIopZJBlRz9AjoOeQ3Tn1rZQbR27nHECk9z5T+1XD7Xbc8NFWzvmwijlB6PIDODvZxkZ8akdneGWJHZGjLDO44wy57iO7oKDr6sCMjmPEVWuZaXq0sDDhk4yMp1VvLHj5jnXTAeVBWlKUCrckmOQ61cq20WT30DjjzqhnFUEHPy+P35VXgeZoC3A/d8aV5Fvjv5YHwz9/ZSgv0pSgUpSgju0GwdrektIhWQ9ZIzusfrciG9ZGajf+ZeHP+0TY8NxM+/8Auro1Kw2wY7TvMJHB0prMFeDHkmI+vv2I5s/sFa2TBo0LyDpJIQzD6owAvrAzUjpSslaxWNqw1M2fJntx5bTM+JWo1PZiGcliCrHqycs+sdD++tvSvTChVxsLIPxciN9YFT8M1rp9jZz86JHx5ofdvGujUoOYjZWZTkW5B8QqZ94q4uztx/RP8B9tdJqtBzyPZO5bqgH1nX7Caz7bYVz+MkRfqgsfjippSg1WmbNwwHeUFmH5T8yPUOgra0pQKVSq0ClKUClKUClKU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6628" name="AutoShape 4" descr="data:image/jpeg;base64,/9j/4AAQSkZJRgABAQAAAQABAAD/2wCEAAkGBhQQDxQUEBQQFRUUFBQUFBQUFBQVFBQUFhUVFxQWFBQXHCYfFxojGRQUHy8gIycpLCwtFR4zNTAqNSYrLSkBCQoKDgwOGg8PGjUlHyQ1NDQqNTQzLzQ1LiouKjUsLDU0LzUqNSwpKSw1KTUuLDQwLCw0LCwpLDAsMCw0LDQsL//AABEIAPwAyAMBIgACEQEDEQH/xAAcAAEAAQUBAQAAAAAAAAAAAAAABgEDBAUHAgj/xABOEAACAQMBBQQFBgoFCgcAAAABAgMABBEFBhITITEHQVFhInGBkaEUMlJywfAjM0JigpKiscLRU2Oy4fEVFyQlNERzo7PSFjVUVWSDk//EABsBAQACAwEBAAAAAAAAAAAAAAAFBwMEBgIB/8QAMBEBAAIBAgIIBAYDAAAAAAAAAAECAwQREiEFBjFRYXGhsTJikdETIiNBweEUgfH/2gAMAwEAAhEDEQA/AO40qlM0FaVSlBWlc82o7WUhYx2arKw5GVieED+aBzf15A9dRFu1S/3s8SMD6PCTHx5/GtW+rx1nZP6fq9rc9OPaIiezedvT7u40rmmzfa8HYJeoqZ5CWPO6ProckDzB9ldJRwwBBBBGQRzBB6EGs2PLXJG9ZRus0OfR34c1du7un/atKUrI0laVQGq0FKrVKZoFVpSgVSq1F9rSZ7i0sizJFc8d5yrFGkjgVDwFYcxvmQE4IO7G476CRQ3aOSEdGKnDBWB3T4HHSr1Rm/2Ctt0NZxxWlxGMwzwRqjKw6CQKAJYz0ZGyCCehwaz9mdbN1ATIvDmidobiL+jmTG8Ae9SCrqe9XU0G3pSqE0FaVSlBWlKUGGCQe/18/X317GevPzOD5e/p51kEZpQY28fP4+B+3H91QftS2laGAQRsQ8w9Px4XMYHhvEYz4AjNdCrhPabdmTVJgeiCNB6gik/tM1aurvNMfL9091f0tdRrI4uysb/Ts90WpSlQa0yurdkW0hdHtZDnhjfiz13M4ZfUCQR9Y+FcpqR9nl3w9Ttz9Jih8w6sv7yPdWfTXmmSER0zpa6jR3iY5xG8ecc/6d8qzMT7KvUqfVKxt4+f3+/l7aFj5/fx+4rIxVprxBIIy6ByCQhYb5A6kL1IoLKkjxHv58/P117Ge7PuPXn981kEVWgxd4+fx8sfb/OrkROeefbV6lAqNbfRlLQXKAl7KVLsY5EpHkXC/pQNMPdUlq3cQCRGRwCrKVYHoVIwQfYTQeo5AwBUgggEEdCD0NRjU1+SanBOvKO9xaTju4yqz2snTrgSRE/nx+FX+z+VjpsKPzaDiWrHxNtI8GT6xED7as9oUu7aw7oLyfLbMxRjAMkiXCOEDHkmQjekeQGaCUVYlyTg5x5eqo3PtHeWoWS/gtVty6I8kFw7tAHYKrSLJEgZAzKGZTyznBAraWW11lO4SG7s5HPIIk8TMfUobJoM4OfE/f7/AN3gJJ8fv9/7qyMVWgxEY9OY+by88f3UrKxSgrVKUoK1wLtCTGqXP11PvjQ/bXfa4d2qQbupufppE37O7/BWjro/TjzdT1WttrLR31n3hEaUpUOsgrcbHj/WNr/x4/7QrT1Iez+He1S2H55b9VGb7KyYud482prp4dNkn5Z9nfqUpXRKZRXtC2vawt1W3XiXdy/BtYvpSHALkfRXIJ8yo5ZyIfqXZBJHY8eJ5JtXWSO4+UGTG9KGG9Gu+QoQKTjPXdHQeiNp2iSCz1XTNQl/ERtLbTMekRmUhJPIc2yfBfMVstt9rrmG4trLTo4WuLpZGWSZiIo0QZLYHzjjePs6HOKCX2rsY1LrusVUsuQd1iBvLkcjg5FXa5Vrmx2o2lpJff5Uu5buBTMY/m2jInpSR8Acj6IPhnHQZ5dE2d1gXlnBcKMCaJJMdd0sAWXPkcj2UGxrR6ztNwpRBbxNcXLLv8JWCLGmcCSeVuUaEggcixxyU863lQ3ZPUYoJ7iG6YR3stzNIwkO6Z4y5Fu0DNykRYRGuFOVKsCAeoZnyjVgcmHSyPoC4uA3qEhhIz+jWTpO1Ill4FxFJbXO6WEUhUiRR85oJVO7Kozzxhh3qK3tavaLQVvIdwko6kSQzL8+GZfmSJ6u8d4JB5Gg1mwpwt6v0dRvMfpOJP3yGq7fgLbQynkIL2ylP1flMaP+zI1R3YyLVjFM/Csrcy3MsrC4E7OzndRt1FK7ke9GSpJJIOcYwTtdTvXniew1ONYGukaGG4iYyW8khXIClgrRyjG8Ecelu8mJoNrt5GG0m+BGf9DufeIXI+IFX30a3u7ZRcQwyK8akh0U9VByDjkefUcxUZ1XaG6eGXT5bUveSwOitE8ZtnjccM3DEtxIUBYkqy5yMAt1q/YdoVna2KrcyGKa3iSOW2cZuQ6IAwWIc3BxkOvo455A6BhaNrN/BaSuscE9vaTXcXpyym8kht55U5ehuF1RABkktu8yCantpdLLGkkZDI6q6MOjKwBUj1gg1ptirRksgZQoaeS4uWUMHCi5nkmVd4cmwsigkcsg4q12e5XT0iJybeW4tv0be4liT9hFoJJSlKBSlKBXIO2S2xeQv9KDH6rt/wBwrr9cx7aYeVq47jKufXwyP3GtXVxvilO9Xr8Ovp47x6S5dSvRGentrzUGtPcqY9lFvvamp+hHI3wCfx1Dq6F2M2+bqd/owhf1nB/grPpo3y1RXTN+DQ5Z8Nvry/l12lK1u0O0MNhbvPcuEjT2szHoqD8pj4fYCan1SLutaPFeW8kE6ho5V3WHxBB7iCAQe4gVwPanUp9Imtobh+LJp8oksZwR+GtGwsttMBzRgoUDPQBh0KkzhINR1teLcSvplgeaRxkLczR9zSSH8WCPZ+aeTHbaN2U6OE/BwRT/AEpGlaYk5zzIbAPqAoN9pu1NlqEQEU9vIJo+cXETibrrzV4wd4HBwRWz0zTI7aFYoECRoMKi5woyTyz5k1GL/sh0uZcG0jTlgNEXjYeeVPM+vNRu9sb7QWDWd18tthzNjdSL8pVB/wCnfq3fyA/Rag6rWJqWlQ3KblxFFKnXdkRXXPjhgefnWDsrtXBqVsJ7Zsjo6NyeN+9HXuPwPUVuaCLtsIkQ/wBBuLy0IzuqkrSwZ87efeTHku76xWZs5rEkjTQXQQXFuU3zGCI5Y5ATFMgbmobdcFcnDIwyeRreVGJH4WuKWwFurLhofGS2md2X17lwT6kbwoJPWu2h0Vb21kgcsodeTr86NwQySJ4MrBWHmK2NKDUbPbOraK7MxlnmcvPOygPI35IwPmoq4VVHIAeZzs5IFb5yqeRHMA8jyI9Rq5Sggj6hcaMqQcA3Vu8jxWfBf8OhKPLHbyI4wUVUdRIG5KgyvKpHsppL21tuzFDK8s88u5ncEk8rysqk8yq7+6D37ueVYG3P+4kfOGo2u77eIrfsF6kwoK0pSgtiYf40Ewz9vu/nVo25HTHqr2IfV5cqD3xRUD7YYw1jGw/JnX3Mj/aBU44B8fvgj7ai3abZ50yU/QMTDy/CKD8GrDnjfHbySPRV+DW4p+aPXk4gDXojPT2ivNAa59b8ldU7FrfCXL+LRL+qHJ/tCuWkZ6e0V2Psfg3dPdvpzufYFRfsNbejjfLDnesmTh0Fo75iPXf+E6rllgq65qcl1OQdP09zHbIxHDnuFwXmfPIqOWM8sFPzgZd2j6ybPSbuZSQwiKoR1DyERqR5guD7KjGyHZBClnALyS4nwqScB5GW3idvTYLEhGfSY5JPPHdU2rFXTtLTXbq4uL0s9nbzvb2lsGYRSGPG/cPun8Jkn0e7Ga8axspax2rajoTJDNCryKYGJguUizxIZIwd1wd1hywcj3X/AJWdCuJ1lhkNhPIZo5oUMi27sFEkcsajKp6I3TzHQDvAx7vauO+hNlocTSCYGOSYQtBa28b/AIxmLqMsQT6IHPJ7+oetc7WkmtEj0/ifK7kxQxkxScKGWUgNmQrusyAt48x3is1ezjS7aAteoszMVEt1cu7SSyO27nez6JLcgF8uvWtltHsez6ckFqQJLbgyW+TgcSDBTePPG8AwP1udad+1CyMfD1OKa3nGN+2mtpJMupyDEVUq43uaty8aCE3ts2y+to9sZXsrlRxI+blU3sOPFmQkMp64bGeZJ7zFMrAFSCCAQRzBB6EHvrmsWzL67JNcX0EkFvwTBZRyEpP6TB2uHUfMO8q4HhkEEczsexq/km0wcZ2Z4pZICrY/BiPdCxhsZYAYOTk+ljoBQTytZtDoS3kO4WZHVhJDKuN+GZc7ki564yQR0IJB5GtnSgig2purdQL2xlZgVTi2skEkUjHABVJJEkXePRd0nnjJq5/43PdYaqSTgL8mA5/WZwo9ZIFV27/F2mf/AHGx/wCuuPjipKBQRkbdL+VZaqp71+RyNg/WTeU+sEirFrtzJdx71jZXDA7wEtyY7eAbpYMWO80hwykYCHmO6pFPessyRiGVlcMTMvD4UZAJAfLh8nGBuqeorQ7DphLqLpwL+7UeSySfKE/ZnWgvabs+7TJcX8/GlTJijRTHbQEqVLRx5LO2GYcRyTgnAXNSEyirQhP25/ur1wT4jrmg9LMDSrQgI+HP1Aj+VKDJpSlArSbawb+m3Q/qXb9Ub38NbusbU7fiQSp9ON1/WUj7a82jeJhlwX4Mtb90xPq+aaUpXNrsAa7x2awbulwd29xGPtkfHwxXB6+iNkoNzT7ZfCCIn1lQT8SakNBH55lyHWu+2npXvt7R/aLdun/kc3hxIN71cVftxU+ToMdO71d1R3tG0U3mk3cKglmiLIB1LxkSIB62QD2177P9cF7pdrMDktEqv/xEG5J+0p94qWV6kFKwNoDOLSb5IA0/DcQgsFHEIIUknlyPPn4VAdme0OWwEdnr6ywzAYS7ch4ZwTkb0qDAYAgE8+nMg9Q6dUM7RduJNJFtNw45Ld5THON/EwBUleCpIBxgk58AOWcjZ6/t3Z2Vt8olnjZCPwYjZXaU9wjAPpevoO8iozsrs3PqN2up6qm7u/7DZtzW3Q8xJID1kPI8xnPPlhQodAtLkSxo6hgHVXAYFWAYAjeU8wefQ1BOyHpqgHzRq13u/sfZiprq+pLbW8s8nzIo3kb1IpOB5nGKiXYzpzR6Qkkmd+6klum/+1vRPtRUPtoJzSlWL29SGNpJWVERSzuxwqqOpJoNTtpZ8SzY8SKIwvDcrJLnhI1vKko4mCDuncwcHvqEbIanqurTvKt3wLFSyxyx2sSPcHkCYkm4hVQQfSJ8sZzu1iil2mmDyCSLSYnyic1kv3U/ObvWIEfdslOn29usaKkaqqqAqqoAVVAwAAOQAHdQR19jHb5+o6q3qlgjH/KhWtloOzyWYkEbTuZXEkjzStK7OEVASzfmoo9graUoFKVSgrSlKBSlKBVDVapQfNOowcOaRPoSOv6rEfZWPW52zg3NRuh/XO36x3v4q01c3eNrTC6tNf8AEw0v3xE+gBmvpq0h3I1Ufkqq+4AfZXzlokHEuoE+lNEvvdRX0jUloI5WlxfW2/5sVPOfb7K1zHTJxoOqvby+jYX7mW3c/MguDjfiY/kqeWPAbn5xHTq1u0Gz8N/bvBcoGR/YysOjIfyWHj9hIqScS2NY+oabFcRmOeOOVG6pIoZT7D3+dc6gvtR0IcOeOTULFeSTRDN1AncJE/LUAeofSAwo3+l9rOl3Ayt3DGe9ZswsD4HfwD7CaC5pXZdptrOJobWMSA5Us0jhT4orsVU+YHLuqV1Fr/tR0yBcve2zeUT8U+6PeNRufbC/1j8FpEMltA3J9QuV3Tu9/wAnj7z4Hn+h1oK7eX51a8TSLUncDLJqMq9IokIIiz9MkDl3Hd/Ox0i3gWNFRAFVVCqo6KqjAA8gBWl2P2Oh0y34UALMx3pZX5yTP3s59+B3e0k7XUNQjt4nlmdUjRSzuxwABQVvr6OCJ5ZnVI0Us7scBQO8muaQW8u0swkmEkWlRPmOI5V751Pz37xGD/Ic8la2tpLtLMJpw8WlRNmGE5V71lP4yTHSP/Ac8kdPihVFCoAqqAFUAAAAYAAHQAd1BSGBUVVRVVVAVVUAKqgYAAHIADlirlKUClKUClKpQVpSlApWMJiDz933NehIc+vu93u76C/SrHGP3HkT9lVWfnzx9/8ACg4h2nwbuqTH6Qjb/lqD8VNRWtptrtzBqOpMbcNuKixq5yOKULlnC49EcwBnmcdB0rV1Aams1yTutroXPXNosc1nsjafOG+2Dg39Tth4Sb36il/4a+gK4b2X7o1JXdlUJHI2WIA5rudT9eutXG2djH+MvLJfI3EQPu3s1I6GP05nxcd1pvvq617qx7y3NKiF52saWmQb2E/U339eNxT3VgS9rmniQLG88jHGOHBKev1gM1vOWT2uUdou3OmRPKosYL+eLHGbhIY4STu/hZ90kHeIGBnnyJB5Vd2g7TWvI1tbCG9hnuvwcU00XCVQWCuyneJ3gD7Mg5zit0ezO2/yQ2nJlEcKXmAHEeVWVuI+evpLjHTHIEcqDk2sC4i1DTgLPRrSZnEsUSAjO/uiP5WQehPJQMc81Pv87V1ZXDW+qWPpJGJnezYyhIS27xGQ5wueRJYYyOXOoLt9sLDa3tss01xM0o4l1NI2ZHBfcLDnhQqry6+fLp1vZLYUWMs0zzz3U8qiIzTn0liTG6g5nwUknOd0chzyG7ttrrSSzN4k8ZtwpZpc4C46hgeYbmBu4zkgY51BbOym2knWe5V4tLibegtz6L3bDpLLj8jwHsHea1O2+w1vZ31vcFX/AMnz3KC6tULCITneEUpQHATmSR5ED52B1+Jt0AAKAAAABgAADkMdw8hQXoogqhVAAUAAAAAAcgAB0GK914ifIr3QKUpQKUqzK/cOXn7KC9SrAnPh9/v9+VDKen3+/wB8UF+lYyTnHj0+I8KUF0wjw91euGPAe6vVKDxwh4D3VUIB3CvVKDhvaT2f2unzRTWqMnG4u+pcuu8Nw5XeyR85u+olXXu2WDNpC/0Zt32Mjf8AaK5DUJrN/wAWVn9W+H/Art3zv9fslvZ3shb6jNKt5HxY40Vgu86gOWwDlGBPINy866Ta9l+mR/NsrY/XTif2yajnYtb+hcv4tEv6ocn+0K6ZUjpI2xQ43rBfi19/DaPSGqt9lbSP8Xa2ifVgiX9y1nJahemRjuHL91X6VtIJzu6HyjayJDzW0sGlA7uJI5jJx47kg91dBEQrn+lrjay7z+Vp8RHqDxg/Guh0HGO0rS/lmq3kS5/A6K0qgf0iXHEHtIOPbXR9htRF3ptrP1MkCb/hxFUJJ+0p91RvQ4+JtRqRPMR2ltEfU6o5HwNV7GXMVtdWTH0rG8nhH/DLbyH2txDQbntO0wT6NeL3rA8gI5HMX4QYP6GPbWbsVefKNMtJWwWe3hLHxbcAb9oGve2jgaZek9BaXP8A0XrA7Loyui2QP9Ap9hyR8CKCUAYqtKUClKUCvJQeFeqUHjhDP2d1OGPAe6vdKC3wRnp/L78zSrlKBSlKBSlKCH9q0G9pjn6EkTftbv8AHXEK+gNvIN/TLkeEZb9Qh/4a+f6iNdH54nwWL1VvvpbV7re8Q7L2Pwbtg7fTnc+wIg/eDU6qLdmcG5pcH53Eb3yPj4AVKakcEbY6+TiulL8esyz80+k7FKUrMj3PNTPA2rtH6C6sZYPW0TNKfgEroVc97YUMEdnqCgk2N3G74/oZCFkHtIjHtroEcgZQykEEAgjmCDzBHsoIBsEd/W9bk/rraL/845FP7hXnSv8ARNqbuPot9aRXC+BkhPDI9eBK1Y+h3B0rXbm3uccLVJDcW0+MDi5O9A3dkb2B+j9PAuaaf8pbSyzr+J0uI26sPy7iUMJBnvCguCO4qp76Da9r+pcDRLojrIqwqPEyuqED9EsfZUi2e0/5PZ28P9FBFGfWiKp+IqFdoZ+W6ppmnDmol+W3A7hFDncDeTESL6yK6LQVpSlApSlApSlApSlApSlApVAwpvc8UFaVTNVoMHW7fiWs6fShkX3owr5ur6eYZr5muYNyRk71Zl9oJFRmvj4Zdz1Svyy18p930HsjBuafar/URk+tlDH4mtvVm0h3I0Qfkqq+4AfZV6pKsbREOKy348lrd8zJSlUJr6xsHXtHS8tZreT5s0bIT3jeHJh5g4I8xUU7Jdad7RrO55XOnv8AJpV8UXIhceKlRug9+5nvqcg5rn23WhT2t2mracheVF4d3bj/AHm3GOYx1dQB4n0V67uGCQ7c7Irqdm0JO5IpEkEoyDFMvzGBHPHcfInvxWFsLoQ0jSh8pYK4D3N3ITn8Iw3pCzc87qgLnv3POsjR+0ewuYBKLmGPll0mdIpI+WcOjHPtGQe4muf7S7Yrrt/a6bbmVLKaRuLcBSvyngqZGjiJ6ICoGeuWU4wBvBIuy62e7mutWnUqbtuHbK3VLSM4X9YqM+O5nvrolWrW3WJFjjAVUVVVRyCqowoA7gAMVdoFKUoFKUoFKVRmx1oK0pVCaCtKoDnpSgxShHccePLw8q9iM+B+Ge7p4VkUoMbhnw/d4H7TXqNDmr9KBXPrjskR7lpvlDYaUy7nDHQvvbu9veeM4roNKx3x1v8AFDb02sz6WZnDbbflPYUpSsjUKtTKTV2lBilTn19BVWQ+B+/7/jWTVDQcp2U2Zs7291L5TbxStDfSBS65wGLHdx0YdeuRyrYbVW0cGraKqIqKHukRUVVCnhoMALyCnfPKrnZ0N3VtbX/5ULfrrIadpXLUtEbwvWX9cRj7KCc8M+Hj4eX8quRKc86uiq0ClKUClKUCrMiEnpn/AAq9SgxQp6d/u9vlVTGfA9fL7/frWTSgxFQ9Mc8Dw8Of7hSsulApSlApSlApXlnAGSQAOpPQVg/+ILbOPlFtnw4sefdmvkzEPVaWt8MbthSvKuCMggg9COYNeq+vJSlKBSlKDn2xPo6/ra+LWTe+Fz/FTtVGLjR38NUt1/WP91U2ZONp9WH0obNvdEg+2q9sXKPTn+hqtofhJ/Kg6AKrSlApSlApSlApSlApSlApSlApSlArU7TbRx2FuZZOZ+aiDq79wHgO8nuArbVxXtZ1Uy3/AAs+jAiqB3bzgOx9xUfo1g1GX8Km8JbojQxrdTGO3wxznyj7tDtBtVcXzkzOd3PoxrkRr6l7z5nJrUUpUDa02neVrYsNMNYpjjaI7m20Dam4sXDQOQufSjOTG3rX7Rg+ddx2X2ljv7cSx8j82RCclH7x5jvB7x7RXzxUz7KNVMWoCPPozqykd28oLofXyYfpGtzS55raKz2S53p/ovHnwWz1ja9efnEdu7tlKUqZVqUpSg53o/o7WXo+nYwN7mjWq9t3Kwgb6F9bN7t8fbXq39Ha6T8/SlPuuEH2VTt0X/Uzt9CaBv8AmAfbQdBqtUFVoFKUoFKUoFKUoFKUoFKUoLK3Hu7ueaqJ+fl/h7+vdVGt/A+/pXoQ+Z+HKgpxx9/b/KuH9ploy6lMxHovw2U8uY4ag48eakZruHyfzP35fuqH9o2x7XcAeHnLFz3e+ROeVHmCSR45I761tVjm+Pl+yc6C1ldLq4m87RblPhv/AMcVpVWUgkEEEHBB5EEdQRVKglqFSfs1ti+qQY6Jvu3kAjD95A9tRlVJOBzJ5ADvNdo7NNjms4mlnGJpQBunrHH13T+cTgn1AdxrZ02Ob5I8EL05rKabSXiZ52iYiPPlP0TarcsoUc8e3kPaTXqRsKSBkgE48fKuZahq0k7EyHPPkv5K+pfv51OqpTubaSBPnOCR13cnn6xyHUdT31hSbaRDokx9iL78tkDzNQgyk9cHzI881r9W2jitN03DhN/O6d1jndxn5o7sr4d1Bm3O0gG0kdwIzhtOaLd31z6MzNk+A6Vc7WNovlOjzxCJgWMJB3gcYnTqPUDz6c6hlvtJDc6vCYGVx8nlQndZcHJfGCB3DPLxrcbZOxsJ90bx3FAXdzkcReWB5UHTbPbWIopZJBlRz9AjoOeQ3Tn1rZQbR27nHECk9z5T+1XD7Xbc8NFWzvmwijlB6PIDODvZxkZ8akdneGWJHZGjLDO44wy57iO7oKDr6sCMjmPEVWuZaXq0sDDhk4yMp1VvLHj5jnXTAeVBWlKUCrckmOQ61cq20WT30DjjzqhnFUEHPy+P35VXgeZoC3A/d8aV5Fvjv5YHwz9/ZSgv0pSgUpSgju0GwdrektIhWQ9ZIzusfrciG9ZGajf+ZeHP+0TY8NxM+/8Auro1Kw2wY7TvMJHB0prMFeDHkmI+vv2I5s/sFa2TBo0LyDpJIQzD6owAvrAzUjpSslaxWNqw1M2fJntx5bTM+JWo1PZiGcliCrHqycs+sdD++tvSvTChVxsLIPxciN9YFT8M1rp9jZz86JHx5ofdvGujUoOYjZWZTkW5B8QqZ94q4uztx/RP8B9tdJqtBzyPZO5bqgH1nX7Caz7bYVz+MkRfqgsfjippSg1WmbNwwHeUFmH5T8yPUOgra0pQKVSq0ClKUClKUClKU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6630" name="AutoShape 6" descr="data:image/jpeg;base64,/9j/4AAQSkZJRgABAQAAAQABAAD/2wCEAAkGBhQQDxQUEBQQFRUUFBQUFBQUFBQVFBQUFhUVFxQWFBQXHCYfFxojGRQUHy8gIycpLCwtFR4zNTAqNSYrLSkBCQoKDgwOGg8PGjUlHyQ1NDQqNTQzLzQ1LiouKjUsLDU0LzUqNSwpKSw1KTUuLDQwLCw0LCwpLDAsMCw0LDQsL//AABEIAPwAyAMBIgACEQEDEQH/xAAcAAEAAQUBAQAAAAAAAAAAAAAABgEDBAUHAgj/xABOEAACAQMBBQQFBgoFCgcAAAABAgMABBEFBhITITEHQVFhInGBkaEUMlJywfAjM0JigpKiscLRU2Oy4fEVFyQlNERzo7PSFjVUVWSDk//EABsBAQACAwEBAAAAAAAAAAAAAAAFBwMEBgIB/8QAMBEBAAIBAgIIBAYDAAAAAAAAAAECAwQREiEFBjFRYXGhsTJikdETIiNBweEUgfH/2gAMAwEAAhEDEQA/AO40qlM0FaVSlBWlc82o7WUhYx2arKw5GVieED+aBzf15A9dRFu1S/3s8SMD6PCTHx5/GtW+rx1nZP6fq9rc9OPaIiezedvT7u40rmmzfa8HYJeoqZ5CWPO6ProckDzB9ldJRwwBBBBGQRzBB6EGs2PLXJG9ZRus0OfR34c1du7un/atKUrI0laVQGq0FKrVKZoFVpSgVSq1F9rSZ7i0sizJFc8d5yrFGkjgVDwFYcxvmQE4IO7G476CRQ3aOSEdGKnDBWB3T4HHSr1Rm/2Ctt0NZxxWlxGMwzwRqjKw6CQKAJYz0ZGyCCehwaz9mdbN1ATIvDmidobiL+jmTG8Ae9SCrqe9XU0G3pSqE0FaVSlBWlKUGGCQe/18/X317GevPzOD5e/p51kEZpQY28fP4+B+3H91QftS2laGAQRsQ8w9Px4XMYHhvEYz4AjNdCrhPabdmTVJgeiCNB6gik/tM1aurvNMfL9091f0tdRrI4uysb/Ts90WpSlQa0yurdkW0hdHtZDnhjfiz13M4ZfUCQR9Y+FcpqR9nl3w9Ttz9Jih8w6sv7yPdWfTXmmSER0zpa6jR3iY5xG8ecc/6d8qzMT7KvUqfVKxt4+f3+/l7aFj5/fx+4rIxVprxBIIy6ByCQhYb5A6kL1IoLKkjxHv58/P117Ge7PuPXn981kEVWgxd4+fx8sfb/OrkROeefbV6lAqNbfRlLQXKAl7KVLsY5EpHkXC/pQNMPdUlq3cQCRGRwCrKVYHoVIwQfYTQeo5AwBUgggEEdCD0NRjU1+SanBOvKO9xaTju4yqz2snTrgSRE/nx+FX+z+VjpsKPzaDiWrHxNtI8GT6xED7as9oUu7aw7oLyfLbMxRjAMkiXCOEDHkmQjekeQGaCUVYlyTg5x5eqo3PtHeWoWS/gtVty6I8kFw7tAHYKrSLJEgZAzKGZTyznBAraWW11lO4SG7s5HPIIk8TMfUobJoM4OfE/f7/AN3gJJ8fv9/7qyMVWgxEY9OY+by88f3UrKxSgrVKUoK1wLtCTGqXP11PvjQ/bXfa4d2qQbupufppE37O7/BWjro/TjzdT1WttrLR31n3hEaUpUOsgrcbHj/WNr/x4/7QrT1Iez+He1S2H55b9VGb7KyYud482prp4dNkn5Z9nfqUpXRKZRXtC2vawt1W3XiXdy/BtYvpSHALkfRXIJ8yo5ZyIfqXZBJHY8eJ5JtXWSO4+UGTG9KGG9Gu+QoQKTjPXdHQeiNp2iSCz1XTNQl/ERtLbTMekRmUhJPIc2yfBfMVstt9rrmG4trLTo4WuLpZGWSZiIo0QZLYHzjjePs6HOKCX2rsY1LrusVUsuQd1iBvLkcjg5FXa5Vrmx2o2lpJff5Uu5buBTMY/m2jInpSR8Acj6IPhnHQZ5dE2d1gXlnBcKMCaJJMdd0sAWXPkcj2UGxrR6ztNwpRBbxNcXLLv8JWCLGmcCSeVuUaEggcixxyU863lQ3ZPUYoJ7iG6YR3stzNIwkO6Z4y5Fu0DNykRYRGuFOVKsCAeoZnyjVgcmHSyPoC4uA3qEhhIz+jWTpO1Ill4FxFJbXO6WEUhUiRR85oJVO7Kozzxhh3qK3tavaLQVvIdwko6kSQzL8+GZfmSJ6u8d4JB5Gg1mwpwt6v0dRvMfpOJP3yGq7fgLbQynkIL2ylP1flMaP+zI1R3YyLVjFM/Csrcy3MsrC4E7OzndRt1FK7ke9GSpJJIOcYwTtdTvXniew1ONYGukaGG4iYyW8khXIClgrRyjG8Ecelu8mJoNrt5GG0m+BGf9DufeIXI+IFX30a3u7ZRcQwyK8akh0U9VByDjkefUcxUZ1XaG6eGXT5bUveSwOitE8ZtnjccM3DEtxIUBYkqy5yMAt1q/YdoVna2KrcyGKa3iSOW2cZuQ6IAwWIc3BxkOvo455A6BhaNrN/BaSuscE9vaTXcXpyym8kht55U5ehuF1RABkktu8yCantpdLLGkkZDI6q6MOjKwBUj1gg1ptirRksgZQoaeS4uWUMHCi5nkmVd4cmwsigkcsg4q12e5XT0iJybeW4tv0be4liT9hFoJJSlKBSlKBXIO2S2xeQv9KDH6rt/wBwrr9cx7aYeVq47jKufXwyP3GtXVxvilO9Xr8Ovp47x6S5dSvRGentrzUGtPcqY9lFvvamp+hHI3wCfx1Dq6F2M2+bqd/owhf1nB/grPpo3y1RXTN+DQ5Z8Nvry/l12lK1u0O0MNhbvPcuEjT2szHoqD8pj4fYCan1SLutaPFeW8kE6ho5V3WHxBB7iCAQe4gVwPanUp9Imtobh+LJp8oksZwR+GtGwsttMBzRgoUDPQBh0KkzhINR1teLcSvplgeaRxkLczR9zSSH8WCPZ+aeTHbaN2U6OE/BwRT/AEpGlaYk5zzIbAPqAoN9pu1NlqEQEU9vIJo+cXETibrrzV4wd4HBwRWz0zTI7aFYoECRoMKi5woyTyz5k1GL/sh0uZcG0jTlgNEXjYeeVPM+vNRu9sb7QWDWd18tthzNjdSL8pVB/wCnfq3fyA/Rag6rWJqWlQ3KblxFFKnXdkRXXPjhgefnWDsrtXBqVsJ7Zsjo6NyeN+9HXuPwPUVuaCLtsIkQ/wBBuLy0IzuqkrSwZ87efeTHku76xWZs5rEkjTQXQQXFuU3zGCI5Y5ATFMgbmobdcFcnDIwyeRreVGJH4WuKWwFurLhofGS2md2X17lwT6kbwoJPWu2h0Vb21kgcsodeTr86NwQySJ4MrBWHmK2NKDUbPbOraK7MxlnmcvPOygPI35IwPmoq4VVHIAeZzs5IFb5yqeRHMA8jyI9Rq5Sggj6hcaMqQcA3Vu8jxWfBf8OhKPLHbyI4wUVUdRIG5KgyvKpHsppL21tuzFDK8s88u5ncEk8rysqk8yq7+6D37ueVYG3P+4kfOGo2u77eIrfsF6kwoK0pSgtiYf40Ewz9vu/nVo25HTHqr2IfV5cqD3xRUD7YYw1jGw/JnX3Mj/aBU44B8fvgj7ai3abZ50yU/QMTDy/CKD8GrDnjfHbySPRV+DW4p+aPXk4gDXojPT2ivNAa59b8ldU7FrfCXL+LRL+qHJ/tCuWkZ6e0V2Psfg3dPdvpzufYFRfsNbejjfLDnesmTh0Fo75iPXf+E6rllgq65qcl1OQdP09zHbIxHDnuFwXmfPIqOWM8sFPzgZd2j6ybPSbuZSQwiKoR1DyERqR5guD7KjGyHZBClnALyS4nwqScB5GW3idvTYLEhGfSY5JPPHdU2rFXTtLTXbq4uL0s9nbzvb2lsGYRSGPG/cPun8Jkn0e7Ga8axspax2rajoTJDNCryKYGJguUizxIZIwd1wd1hywcj3X/AJWdCuJ1lhkNhPIZo5oUMi27sFEkcsajKp6I3TzHQDvAx7vauO+hNlocTSCYGOSYQtBa28b/AIxmLqMsQT6IHPJ7+oetc7WkmtEj0/ifK7kxQxkxScKGWUgNmQrusyAt48x3is1ezjS7aAteoszMVEt1cu7SSyO27nez6JLcgF8uvWtltHsez6ckFqQJLbgyW+TgcSDBTePPG8AwP1udad+1CyMfD1OKa3nGN+2mtpJMupyDEVUq43uaty8aCE3ts2y+to9sZXsrlRxI+blU3sOPFmQkMp64bGeZJ7zFMrAFSCCAQRzBB6EHvrmsWzL67JNcX0EkFvwTBZRyEpP6TB2uHUfMO8q4HhkEEczsexq/km0wcZ2Z4pZICrY/BiPdCxhsZYAYOTk+ljoBQTytZtDoS3kO4WZHVhJDKuN+GZc7ki564yQR0IJB5GtnSgig2purdQL2xlZgVTi2skEkUjHABVJJEkXePRd0nnjJq5/43PdYaqSTgL8mA5/WZwo9ZIFV27/F2mf/AHGx/wCuuPjipKBQRkbdL+VZaqp71+RyNg/WTeU+sEirFrtzJdx71jZXDA7wEtyY7eAbpYMWO80hwykYCHmO6pFPessyRiGVlcMTMvD4UZAJAfLh8nGBuqeorQ7DphLqLpwL+7UeSySfKE/ZnWgvabs+7TJcX8/GlTJijRTHbQEqVLRx5LO2GYcRyTgnAXNSEyirQhP25/ur1wT4jrmg9LMDSrQgI+HP1Aj+VKDJpSlArSbawb+m3Q/qXb9Ub38NbusbU7fiQSp9ON1/WUj7a82jeJhlwX4Mtb90xPq+aaUpXNrsAa7x2awbulwd29xGPtkfHwxXB6+iNkoNzT7ZfCCIn1lQT8SakNBH55lyHWu+2npXvt7R/aLdun/kc3hxIN71cVftxU+ToMdO71d1R3tG0U3mk3cKglmiLIB1LxkSIB62QD2177P9cF7pdrMDktEqv/xEG5J+0p94qWV6kFKwNoDOLSb5IA0/DcQgsFHEIIUknlyPPn4VAdme0OWwEdnr6ywzAYS7ch4ZwTkb0qDAYAgE8+nMg9Q6dUM7RduJNJFtNw45Ld5THON/EwBUleCpIBxgk58AOWcjZ6/t3Z2Vt8olnjZCPwYjZXaU9wjAPpevoO8iozsrs3PqN2up6qm7u/7DZtzW3Q8xJID1kPI8xnPPlhQodAtLkSxo6hgHVXAYFWAYAjeU8wefQ1BOyHpqgHzRq13u/sfZiprq+pLbW8s8nzIo3kb1IpOB5nGKiXYzpzR6Qkkmd+6klum/+1vRPtRUPtoJzSlWL29SGNpJWVERSzuxwqqOpJoNTtpZ8SzY8SKIwvDcrJLnhI1vKko4mCDuncwcHvqEbIanqurTvKt3wLFSyxyx2sSPcHkCYkm4hVQQfSJ8sZzu1iil2mmDyCSLSYnyic1kv3U/ObvWIEfdslOn29usaKkaqqqAqqoAVVAwAAOQAHdQR19jHb5+o6q3qlgjH/KhWtloOzyWYkEbTuZXEkjzStK7OEVASzfmoo9graUoFKVSgrSlKBSlKBVDVapQfNOowcOaRPoSOv6rEfZWPW52zg3NRuh/XO36x3v4q01c3eNrTC6tNf8AEw0v3xE+gBmvpq0h3I1Ufkqq+4AfZXzlokHEuoE+lNEvvdRX0jUloI5WlxfW2/5sVPOfb7K1zHTJxoOqvby+jYX7mW3c/MguDjfiY/kqeWPAbn5xHTq1u0Gz8N/bvBcoGR/YysOjIfyWHj9hIqScS2NY+oabFcRmOeOOVG6pIoZT7D3+dc6gvtR0IcOeOTULFeSTRDN1AncJE/LUAeofSAwo3+l9rOl3Ayt3DGe9ZswsD4HfwD7CaC5pXZdptrOJobWMSA5Us0jhT4orsVU+YHLuqV1Fr/tR0yBcve2zeUT8U+6PeNRufbC/1j8FpEMltA3J9QuV3Tu9/wAnj7z4Hn+h1oK7eX51a8TSLUncDLJqMq9IokIIiz9MkDl3Hd/Ox0i3gWNFRAFVVCqo6KqjAA8gBWl2P2Oh0y34UALMx3pZX5yTP3s59+B3e0k7XUNQjt4nlmdUjRSzuxwABQVvr6OCJ5ZnVI0Us7scBQO8muaQW8u0swkmEkWlRPmOI5V751Pz37xGD/Ic8la2tpLtLMJpw8WlRNmGE5V71lP4yTHSP/Ac8kdPihVFCoAqqAFUAAAAYAAHQAd1BSGBUVVRVVVAVVUAKqgYAAHIADlirlKUClKUClKpQVpSlApWMJiDz933NehIc+vu93u76C/SrHGP3HkT9lVWfnzx9/8ACg4h2nwbuqTH6Qjb/lqD8VNRWtptrtzBqOpMbcNuKixq5yOKULlnC49EcwBnmcdB0rV1Aams1yTutroXPXNosc1nsjafOG+2Dg39Tth4Sb36il/4a+gK4b2X7o1JXdlUJHI2WIA5rudT9eutXG2djH+MvLJfI3EQPu3s1I6GP05nxcd1pvvq617qx7y3NKiF52saWmQb2E/U339eNxT3VgS9rmniQLG88jHGOHBKev1gM1vOWT2uUdou3OmRPKosYL+eLHGbhIY4STu/hZ90kHeIGBnnyJB5Vd2g7TWvI1tbCG9hnuvwcU00XCVQWCuyneJ3gD7Mg5zit0ezO2/yQ2nJlEcKXmAHEeVWVuI+evpLjHTHIEcqDk2sC4i1DTgLPRrSZnEsUSAjO/uiP5WQehPJQMc81Pv87V1ZXDW+qWPpJGJnezYyhIS27xGQ5wueRJYYyOXOoLt9sLDa3tss01xM0o4l1NI2ZHBfcLDnhQqry6+fLp1vZLYUWMs0zzz3U8qiIzTn0liTG6g5nwUknOd0chzyG7ttrrSSzN4k8ZtwpZpc4C46hgeYbmBu4zkgY51BbOym2knWe5V4tLibegtz6L3bDpLLj8jwHsHea1O2+w1vZ31vcFX/AMnz3KC6tULCITneEUpQHATmSR5ED52B1+Jt0AAKAAAABgAADkMdw8hQXoogqhVAAUAAAAAAcgAB0GK914ifIr3QKUpQKUqzK/cOXn7KC9SrAnPh9/v9+VDKen3+/wB8UF+lYyTnHj0+I8KUF0wjw91euGPAe6vVKDxwh4D3VUIB3CvVKDhvaT2f2unzRTWqMnG4u+pcuu8Nw5XeyR85u+olXXu2WDNpC/0Zt32Mjf8AaK5DUJrN/wAWVn9W+H/Art3zv9fslvZ3shb6jNKt5HxY40Vgu86gOWwDlGBPINy866Ta9l+mR/NsrY/XTif2yajnYtb+hcv4tEv6ocn+0K6ZUjpI2xQ43rBfi19/DaPSGqt9lbSP8Xa2ifVgiX9y1nJahemRjuHL91X6VtIJzu6HyjayJDzW0sGlA7uJI5jJx47kg91dBEQrn+lrjay7z+Vp8RHqDxg/Guh0HGO0rS/lmq3kS5/A6K0qgf0iXHEHtIOPbXR9htRF3ptrP1MkCb/hxFUJJ+0p91RvQ4+JtRqRPMR2ltEfU6o5HwNV7GXMVtdWTH0rG8nhH/DLbyH2txDQbntO0wT6NeL3rA8gI5HMX4QYP6GPbWbsVefKNMtJWwWe3hLHxbcAb9oGve2jgaZek9BaXP8A0XrA7Loyui2QP9Ap9hyR8CKCUAYqtKUClKUCvJQeFeqUHjhDP2d1OGPAe6vdKC3wRnp/L78zSrlKBSlKBSlKCH9q0G9pjn6EkTftbv8AHXEK+gNvIN/TLkeEZb9Qh/4a+f6iNdH54nwWL1VvvpbV7re8Q7L2Pwbtg7fTnc+wIg/eDU6qLdmcG5pcH53Eb3yPj4AVKakcEbY6+TiulL8esyz80+k7FKUrMj3PNTPA2rtH6C6sZYPW0TNKfgEroVc97YUMEdnqCgk2N3G74/oZCFkHtIjHtroEcgZQykEEAgjmCDzBHsoIBsEd/W9bk/rraL/845FP7hXnSv8ARNqbuPot9aRXC+BkhPDI9eBK1Y+h3B0rXbm3uccLVJDcW0+MDi5O9A3dkb2B+j9PAuaaf8pbSyzr+J0uI26sPy7iUMJBnvCguCO4qp76Da9r+pcDRLojrIqwqPEyuqED9EsfZUi2e0/5PZ28P9FBFGfWiKp+IqFdoZ+W6ppmnDmol+W3A7hFDncDeTESL6yK6LQVpSlApSlApSlApSlApSlApVAwpvc8UFaVTNVoMHW7fiWs6fShkX3owr5ur6eYZr5muYNyRk71Zl9oJFRmvj4Zdz1Svyy18p930HsjBuafar/URk+tlDH4mtvVm0h3I0Qfkqq+4AfZV6pKsbREOKy348lrd8zJSlUJr6xsHXtHS8tZreT5s0bIT3jeHJh5g4I8xUU7Jdad7RrO55XOnv8AJpV8UXIhceKlRug9+5nvqcg5rn23WhT2t2mracheVF4d3bj/AHm3GOYx1dQB4n0V67uGCQ7c7Irqdm0JO5IpEkEoyDFMvzGBHPHcfInvxWFsLoQ0jSh8pYK4D3N3ITn8Iw3pCzc87qgLnv3POsjR+0ewuYBKLmGPll0mdIpI+WcOjHPtGQe4muf7S7Yrrt/a6bbmVLKaRuLcBSvyngqZGjiJ6ICoGeuWU4wBvBIuy62e7mutWnUqbtuHbK3VLSM4X9YqM+O5nvrolWrW3WJFjjAVUVVVRyCqowoA7gAMVdoFKUoFKUoFKVRmx1oK0pVCaCtKoDnpSgxShHccePLw8q9iM+B+Ge7p4VkUoMbhnw/d4H7TXqNDmr9KBXPrjskR7lpvlDYaUy7nDHQvvbu9veeM4roNKx3x1v8AFDb02sz6WZnDbbflPYUpSsjUKtTKTV2lBilTn19BVWQ+B+/7/jWTVDQcp2U2Zs7291L5TbxStDfSBS65wGLHdx0YdeuRyrYbVW0cGraKqIqKHukRUVVCnhoMALyCnfPKrnZ0N3VtbX/5ULfrrIadpXLUtEbwvWX9cRj7KCc8M+Hj4eX8quRKc86uiq0ClKUClKUCrMiEnpn/AAq9SgxQp6d/u9vlVTGfA9fL7/frWTSgxFQ9Mc8Dw8Of7hSsulApSlApSlApXlnAGSQAOpPQVg/+ILbOPlFtnw4sefdmvkzEPVaWt8MbthSvKuCMggg9COYNeq+vJSlKBSlKDn2xPo6/ra+LWTe+Fz/FTtVGLjR38NUt1/WP91U2ZONp9WH0obNvdEg+2q9sXKPTn+hqtofhJ/Kg6AKrSlApSlApSlApSlApSlApSlApSlArU7TbRx2FuZZOZ+aiDq79wHgO8nuArbVxXtZ1Uy3/AAs+jAiqB3bzgOx9xUfo1g1GX8Km8JbojQxrdTGO3wxznyj7tDtBtVcXzkzOd3PoxrkRr6l7z5nJrUUpUDa02neVrYsNMNYpjjaI7m20Dam4sXDQOQufSjOTG3rX7Rg+ddx2X2ljv7cSx8j82RCclH7x5jvB7x7RXzxUz7KNVMWoCPPozqykd28oLofXyYfpGtzS55raKz2S53p/ovHnwWz1ja9efnEdu7tlKUqZVqUpSg53o/o7WXo+nYwN7mjWq9t3Kwgb6F9bN7t8fbXq39Ha6T8/SlPuuEH2VTt0X/Uzt9CaBv8AmAfbQdBqtUFVoFKUoFKUoFKUoFKUoFKUoLK3Hu7ueaqJ+fl/h7+vdVGt/A+/pXoQ+Z+HKgpxx9/b/KuH9ploy6lMxHovw2U8uY4ag48eakZruHyfzP35fuqH9o2x7XcAeHnLFz3e+ROeVHmCSR45I761tVjm+Pl+yc6C1ldLq4m87RblPhv/AMcVpVWUgkEEEHBB5EEdQRVKglqFSfs1ti+qQY6Jvu3kAjD95A9tRlVJOBzJ5ADvNdo7NNjms4mlnGJpQBunrHH13T+cTgn1AdxrZ02Ob5I8EL05rKabSXiZ52iYiPPlP0TarcsoUc8e3kPaTXqRsKSBkgE48fKuZahq0k7EyHPPkv5K+pfv51OqpTubaSBPnOCR13cnn6xyHUdT31hSbaRDokx9iL78tkDzNQgyk9cHzI881r9W2jitN03DhN/O6d1jndxn5o7sr4d1Bm3O0gG0kdwIzhtOaLd31z6MzNk+A6Vc7WNovlOjzxCJgWMJB3gcYnTqPUDz6c6hlvtJDc6vCYGVx8nlQndZcHJfGCB3DPLxrcbZOxsJ90bx3FAXdzkcReWB5UHTbPbWIopZJBlRz9AjoOeQ3Tn1rZQbR27nHECk9z5T+1XD7Xbc8NFWzvmwijlB6PIDODvZxkZ8akdneGWJHZGjLDO44wy57iO7oKDr6sCMjmPEVWuZaXq0sDDhk4yMp1VvLHj5jnXTAeVBWlKUCrckmOQ61cq20WT30DjjzqhnFUEHPy+P35VXgeZoC3A/d8aV5Fvjv5YHwz9/ZSgv0pSgUpSgju0GwdrektIhWQ9ZIzusfrciG9ZGajf+ZeHP+0TY8NxM+/8Auro1Kw2wY7TvMJHB0prMFeDHkmI+vv2I5s/sFa2TBo0LyDpJIQzD6owAvrAzUjpSslaxWNqw1M2fJntx5bTM+JWo1PZiGcliCrHqycs+sdD++tvSvTChVxsLIPxciN9YFT8M1rp9jZz86JHx5ofdvGujUoOYjZWZTkW5B8QqZ94q4uztx/RP8B9tdJqtBzyPZO5bqgH1nX7Caz7bYVz+MkRfqgsfjippSg1WmbNwwHeUFmH5T8yPUOgra0pQKVSq0ClKUClKUClKU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6632" name="AutoShape 8" descr="data:image/jpeg;base64,/9j/4AAQSkZJRgABAQAAAQABAAD/2wCEAAkGBhQQDxQUEBQQFRUUFBQUFBQUFBQVFBQUFhUVFxQWFBQXHCYfFxojGRQUHy8gIycpLCwtFR4zNTAqNSYrLSkBCQoKDgwOGg8PGjUlHyQ1NDQqNTQzLzQ1LiouKjUsLDU0LzUqNSwpKSw1KTUuLDQwLCw0LCwpLDAsMCw0LDQsL//AABEIAPwAyAMBIgACEQEDEQH/xAAcAAEAAQUBAQAAAAAAAAAAAAAABgEDBAUHAgj/xABOEAACAQMBBQQFBgoFCgcAAAABAgMABBEFBhITITEHQVFhInGBkaEUMlJywfAjM0JigpKiscLRU2Oy4fEVFyQlNERzo7PSFjVUVWSDk//EABsBAQACAwEBAAAAAAAAAAAAAAAFBwMEBgIB/8QAMBEBAAIBAgIIBAYDAAAAAAAAAAECAwQREiEFBjFRYXGhsTJikdETIiNBweEUgfH/2gAMAwEAAhEDEQA/AO40qlM0FaVSlBWlc82o7WUhYx2arKw5GVieED+aBzf15A9dRFu1S/3s8SMD6PCTHx5/GtW+rx1nZP6fq9rc9OPaIiezedvT7u40rmmzfa8HYJeoqZ5CWPO6ProckDzB9ldJRwwBBBBGQRzBB6EGs2PLXJG9ZRus0OfR34c1du7un/atKUrI0laVQGq0FKrVKZoFVpSgVSq1F9rSZ7i0sizJFc8d5yrFGkjgVDwFYcxvmQE4IO7G476CRQ3aOSEdGKnDBWB3T4HHSr1Rm/2Ctt0NZxxWlxGMwzwRqjKw6CQKAJYz0ZGyCCehwaz9mdbN1ATIvDmidobiL+jmTG8Ae9SCrqe9XU0G3pSqE0FaVSlBWlKUGGCQe/18/X317GevPzOD5e/p51kEZpQY28fP4+B+3H91QftS2laGAQRsQ8w9Px4XMYHhvEYz4AjNdCrhPabdmTVJgeiCNB6gik/tM1aurvNMfL9091f0tdRrI4uysb/Ts90WpSlQa0yurdkW0hdHtZDnhjfiz13M4ZfUCQR9Y+FcpqR9nl3w9Ttz9Jih8w6sv7yPdWfTXmmSER0zpa6jR3iY5xG8ecc/6d8qzMT7KvUqfVKxt4+f3+/l7aFj5/fx+4rIxVprxBIIy6ByCQhYb5A6kL1IoLKkjxHv58/P117Ge7PuPXn981kEVWgxd4+fx8sfb/OrkROeefbV6lAqNbfRlLQXKAl7KVLsY5EpHkXC/pQNMPdUlq3cQCRGRwCrKVYHoVIwQfYTQeo5AwBUgggEEdCD0NRjU1+SanBOvKO9xaTju4yqz2snTrgSRE/nx+FX+z+VjpsKPzaDiWrHxNtI8GT6xED7as9oUu7aw7oLyfLbMxRjAMkiXCOEDHkmQjekeQGaCUVYlyTg5x5eqo3PtHeWoWS/gtVty6I8kFw7tAHYKrSLJEgZAzKGZTyznBAraWW11lO4SG7s5HPIIk8TMfUobJoM4OfE/f7/AN3gJJ8fv9/7qyMVWgxEY9OY+by88f3UrKxSgrVKUoK1wLtCTGqXP11PvjQ/bXfa4d2qQbupufppE37O7/BWjro/TjzdT1WttrLR31n3hEaUpUOsgrcbHj/WNr/x4/7QrT1Iez+He1S2H55b9VGb7KyYud482prp4dNkn5Z9nfqUpXRKZRXtC2vawt1W3XiXdy/BtYvpSHALkfRXIJ8yo5ZyIfqXZBJHY8eJ5JtXWSO4+UGTG9KGG9Gu+QoQKTjPXdHQeiNp2iSCz1XTNQl/ERtLbTMekRmUhJPIc2yfBfMVstt9rrmG4trLTo4WuLpZGWSZiIo0QZLYHzjjePs6HOKCX2rsY1LrusVUsuQd1iBvLkcjg5FXa5Vrmx2o2lpJff5Uu5buBTMY/m2jInpSR8Acj6IPhnHQZ5dE2d1gXlnBcKMCaJJMdd0sAWXPkcj2UGxrR6ztNwpRBbxNcXLLv8JWCLGmcCSeVuUaEggcixxyU863lQ3ZPUYoJ7iG6YR3stzNIwkO6Z4y5Fu0DNykRYRGuFOVKsCAeoZnyjVgcmHSyPoC4uA3qEhhIz+jWTpO1Ill4FxFJbXO6WEUhUiRR85oJVO7Kozzxhh3qK3tavaLQVvIdwko6kSQzL8+GZfmSJ6u8d4JB5Gg1mwpwt6v0dRvMfpOJP3yGq7fgLbQynkIL2ylP1flMaP+zI1R3YyLVjFM/Csrcy3MsrC4E7OzndRt1FK7ke9GSpJJIOcYwTtdTvXniew1ONYGukaGG4iYyW8khXIClgrRyjG8Ecelu8mJoNrt5GG0m+BGf9DufeIXI+IFX30a3u7ZRcQwyK8akh0U9VByDjkefUcxUZ1XaG6eGXT5bUveSwOitE8ZtnjccM3DEtxIUBYkqy5yMAt1q/YdoVna2KrcyGKa3iSOW2cZuQ6IAwWIc3BxkOvo455A6BhaNrN/BaSuscE9vaTXcXpyym8kht55U5ehuF1RABkktu8yCantpdLLGkkZDI6q6MOjKwBUj1gg1ptirRksgZQoaeS4uWUMHCi5nkmVd4cmwsigkcsg4q12e5XT0iJybeW4tv0be4liT9hFoJJSlKBSlKBXIO2S2xeQv9KDH6rt/wBwrr9cx7aYeVq47jKufXwyP3GtXVxvilO9Xr8Ovp47x6S5dSvRGentrzUGtPcqY9lFvvamp+hHI3wCfx1Dq6F2M2+bqd/owhf1nB/grPpo3y1RXTN+DQ5Z8Nvry/l12lK1u0O0MNhbvPcuEjT2szHoqD8pj4fYCan1SLutaPFeW8kE6ho5V3WHxBB7iCAQe4gVwPanUp9Imtobh+LJp8oksZwR+GtGwsttMBzRgoUDPQBh0KkzhINR1teLcSvplgeaRxkLczR9zSSH8WCPZ+aeTHbaN2U6OE/BwRT/AEpGlaYk5zzIbAPqAoN9pu1NlqEQEU9vIJo+cXETibrrzV4wd4HBwRWz0zTI7aFYoECRoMKi5woyTyz5k1GL/sh0uZcG0jTlgNEXjYeeVPM+vNRu9sb7QWDWd18tthzNjdSL8pVB/wCnfq3fyA/Rag6rWJqWlQ3KblxFFKnXdkRXXPjhgefnWDsrtXBqVsJ7Zsjo6NyeN+9HXuPwPUVuaCLtsIkQ/wBBuLy0IzuqkrSwZ87efeTHku76xWZs5rEkjTQXQQXFuU3zGCI5Y5ATFMgbmobdcFcnDIwyeRreVGJH4WuKWwFurLhofGS2md2X17lwT6kbwoJPWu2h0Vb21kgcsodeTr86NwQySJ4MrBWHmK2NKDUbPbOraK7MxlnmcvPOygPI35IwPmoq4VVHIAeZzs5IFb5yqeRHMA8jyI9Rq5Sggj6hcaMqQcA3Vu8jxWfBf8OhKPLHbyI4wUVUdRIG5KgyvKpHsppL21tuzFDK8s88u5ncEk8rysqk8yq7+6D37ueVYG3P+4kfOGo2u77eIrfsF6kwoK0pSgtiYf40Ewz9vu/nVo25HTHqr2IfV5cqD3xRUD7YYw1jGw/JnX3Mj/aBU44B8fvgj7ai3abZ50yU/QMTDy/CKD8GrDnjfHbySPRV+DW4p+aPXk4gDXojPT2ivNAa59b8ldU7FrfCXL+LRL+qHJ/tCuWkZ6e0V2Psfg3dPdvpzufYFRfsNbejjfLDnesmTh0Fo75iPXf+E6rllgq65qcl1OQdP09zHbIxHDnuFwXmfPIqOWM8sFPzgZd2j6ybPSbuZSQwiKoR1DyERqR5guD7KjGyHZBClnALyS4nwqScB5GW3idvTYLEhGfSY5JPPHdU2rFXTtLTXbq4uL0s9nbzvb2lsGYRSGPG/cPun8Jkn0e7Ga8axspax2rajoTJDNCryKYGJguUizxIZIwd1wd1hywcj3X/AJWdCuJ1lhkNhPIZo5oUMi27sFEkcsajKp6I3TzHQDvAx7vauO+hNlocTSCYGOSYQtBa28b/AIxmLqMsQT6IHPJ7+oetc7WkmtEj0/ifK7kxQxkxScKGWUgNmQrusyAt48x3is1ezjS7aAteoszMVEt1cu7SSyO27nez6JLcgF8uvWtltHsez6ckFqQJLbgyW+TgcSDBTePPG8AwP1udad+1CyMfD1OKa3nGN+2mtpJMupyDEVUq43uaty8aCE3ts2y+to9sZXsrlRxI+blU3sOPFmQkMp64bGeZJ7zFMrAFSCCAQRzBB6EHvrmsWzL67JNcX0EkFvwTBZRyEpP6TB2uHUfMO8q4HhkEEczsexq/km0wcZ2Z4pZICrY/BiPdCxhsZYAYOTk+ljoBQTytZtDoS3kO4WZHVhJDKuN+GZc7ki564yQR0IJB5GtnSgig2purdQL2xlZgVTi2skEkUjHABVJJEkXePRd0nnjJq5/43PdYaqSTgL8mA5/WZwo9ZIFV27/F2mf/AHGx/wCuuPjipKBQRkbdL+VZaqp71+RyNg/WTeU+sEirFrtzJdx71jZXDA7wEtyY7eAbpYMWO80hwykYCHmO6pFPessyRiGVlcMTMvD4UZAJAfLh8nGBuqeorQ7DphLqLpwL+7UeSySfKE/ZnWgvabs+7TJcX8/GlTJijRTHbQEqVLRx5LO2GYcRyTgnAXNSEyirQhP25/ur1wT4jrmg9LMDSrQgI+HP1Aj+VKDJpSlArSbawb+m3Q/qXb9Ub38NbusbU7fiQSp9ON1/WUj7a82jeJhlwX4Mtb90xPq+aaUpXNrsAa7x2awbulwd29xGPtkfHwxXB6+iNkoNzT7ZfCCIn1lQT8SakNBH55lyHWu+2npXvt7R/aLdun/kc3hxIN71cVftxU+ToMdO71d1R3tG0U3mk3cKglmiLIB1LxkSIB62QD2177P9cF7pdrMDktEqv/xEG5J+0p94qWV6kFKwNoDOLSb5IA0/DcQgsFHEIIUknlyPPn4VAdme0OWwEdnr6ywzAYS7ch4ZwTkb0qDAYAgE8+nMg9Q6dUM7RduJNJFtNw45Ld5THON/EwBUleCpIBxgk58AOWcjZ6/t3Z2Vt8olnjZCPwYjZXaU9wjAPpevoO8iozsrs3PqN2up6qm7u/7DZtzW3Q8xJID1kPI8xnPPlhQodAtLkSxo6hgHVXAYFWAYAjeU8wefQ1BOyHpqgHzRq13u/sfZiprq+pLbW8s8nzIo3kb1IpOB5nGKiXYzpzR6Qkkmd+6klum/+1vRPtRUPtoJzSlWL29SGNpJWVERSzuxwqqOpJoNTtpZ8SzY8SKIwvDcrJLnhI1vKko4mCDuncwcHvqEbIanqurTvKt3wLFSyxyx2sSPcHkCYkm4hVQQfSJ8sZzu1iil2mmDyCSLSYnyic1kv3U/ObvWIEfdslOn29usaKkaqqqAqqoAVVAwAAOQAHdQR19jHb5+o6q3qlgjH/KhWtloOzyWYkEbTuZXEkjzStK7OEVASzfmoo9graUoFKVSgrSlKBSlKBVDVapQfNOowcOaRPoSOv6rEfZWPW52zg3NRuh/XO36x3v4q01c3eNrTC6tNf8AEw0v3xE+gBmvpq0h3I1Ufkqq+4AfZXzlokHEuoE+lNEvvdRX0jUloI5WlxfW2/5sVPOfb7K1zHTJxoOqvby+jYX7mW3c/MguDjfiY/kqeWPAbn5xHTq1u0Gz8N/bvBcoGR/YysOjIfyWHj9hIqScS2NY+oabFcRmOeOOVG6pIoZT7D3+dc6gvtR0IcOeOTULFeSTRDN1AncJE/LUAeofSAwo3+l9rOl3Ayt3DGe9ZswsD4HfwD7CaC5pXZdptrOJobWMSA5Us0jhT4orsVU+YHLuqV1Fr/tR0yBcve2zeUT8U+6PeNRufbC/1j8FpEMltA3J9QuV3Tu9/wAnj7z4Hn+h1oK7eX51a8TSLUncDLJqMq9IokIIiz9MkDl3Hd/Ox0i3gWNFRAFVVCqo6KqjAA8gBWl2P2Oh0y34UALMx3pZX5yTP3s59+B3e0k7XUNQjt4nlmdUjRSzuxwABQVvr6OCJ5ZnVI0Us7scBQO8muaQW8u0swkmEkWlRPmOI5V751Pz37xGD/Ic8la2tpLtLMJpw8WlRNmGE5V71lP4yTHSP/Ac8kdPihVFCoAqqAFUAAAAYAAHQAd1BSGBUVVRVVVAVVUAKqgYAAHIADlirlKUClKUClKpQVpSlApWMJiDz933NehIc+vu93u76C/SrHGP3HkT9lVWfnzx9/8ACg4h2nwbuqTH6Qjb/lqD8VNRWtptrtzBqOpMbcNuKixq5yOKULlnC49EcwBnmcdB0rV1Aams1yTutroXPXNosc1nsjafOG+2Dg39Tth4Sb36il/4a+gK4b2X7o1JXdlUJHI2WIA5rudT9eutXG2djH+MvLJfI3EQPu3s1I6GP05nxcd1pvvq617qx7y3NKiF52saWmQb2E/U339eNxT3VgS9rmniQLG88jHGOHBKev1gM1vOWT2uUdou3OmRPKosYL+eLHGbhIY4STu/hZ90kHeIGBnnyJB5Vd2g7TWvI1tbCG9hnuvwcU00XCVQWCuyneJ3gD7Mg5zit0ezO2/yQ2nJlEcKXmAHEeVWVuI+evpLjHTHIEcqDk2sC4i1DTgLPRrSZnEsUSAjO/uiP5WQehPJQMc81Pv87V1ZXDW+qWPpJGJnezYyhIS27xGQ5wueRJYYyOXOoLt9sLDa3tss01xM0o4l1NI2ZHBfcLDnhQqry6+fLp1vZLYUWMs0zzz3U8qiIzTn0liTG6g5nwUknOd0chzyG7ttrrSSzN4k8ZtwpZpc4C46hgeYbmBu4zkgY51BbOym2knWe5V4tLibegtz6L3bDpLLj8jwHsHea1O2+w1vZ31vcFX/AMnz3KC6tULCITneEUpQHATmSR5ED52B1+Jt0AAKAAAABgAADkMdw8hQXoogqhVAAUAAAAAAcgAB0GK914ifIr3QKUpQKUqzK/cOXn7KC9SrAnPh9/v9+VDKen3+/wB8UF+lYyTnHj0+I8KUF0wjw91euGPAe6vVKDxwh4D3VUIB3CvVKDhvaT2f2unzRTWqMnG4u+pcuu8Nw5XeyR85u+olXXu2WDNpC/0Zt32Mjf8AaK5DUJrN/wAWVn9W+H/Art3zv9fslvZ3shb6jNKt5HxY40Vgu86gOWwDlGBPINy866Ta9l+mR/NsrY/XTif2yajnYtb+hcv4tEv6ocn+0K6ZUjpI2xQ43rBfi19/DaPSGqt9lbSP8Xa2ifVgiX9y1nJahemRjuHL91X6VtIJzu6HyjayJDzW0sGlA7uJI5jJx47kg91dBEQrn+lrjay7z+Vp8RHqDxg/Guh0HGO0rS/lmq3kS5/A6K0qgf0iXHEHtIOPbXR9htRF3ptrP1MkCb/hxFUJJ+0p91RvQ4+JtRqRPMR2ltEfU6o5HwNV7GXMVtdWTH0rG8nhH/DLbyH2txDQbntO0wT6NeL3rA8gI5HMX4QYP6GPbWbsVefKNMtJWwWe3hLHxbcAb9oGve2jgaZek9BaXP8A0XrA7Loyui2QP9Ap9hyR8CKCUAYqtKUClKUCvJQeFeqUHjhDP2d1OGPAe6vdKC3wRnp/L78zSrlKBSlKBSlKCH9q0G9pjn6EkTftbv8AHXEK+gNvIN/TLkeEZb9Qh/4a+f6iNdH54nwWL1VvvpbV7re8Q7L2Pwbtg7fTnc+wIg/eDU6qLdmcG5pcH53Eb3yPj4AVKakcEbY6+TiulL8esyz80+k7FKUrMj3PNTPA2rtH6C6sZYPW0TNKfgEroVc97YUMEdnqCgk2N3G74/oZCFkHtIjHtroEcgZQykEEAgjmCDzBHsoIBsEd/W9bk/rraL/845FP7hXnSv8ARNqbuPot9aRXC+BkhPDI9eBK1Y+h3B0rXbm3uccLVJDcW0+MDi5O9A3dkb2B+j9PAuaaf8pbSyzr+J0uI26sPy7iUMJBnvCguCO4qp76Da9r+pcDRLojrIqwqPEyuqED9EsfZUi2e0/5PZ28P9FBFGfWiKp+IqFdoZ+W6ppmnDmol+W3A7hFDncDeTESL6yK6LQVpSlApSlApSlApSlApSlApVAwpvc8UFaVTNVoMHW7fiWs6fShkX3owr5ur6eYZr5muYNyRk71Zl9oJFRmvj4Zdz1Svyy18p930HsjBuafar/URk+tlDH4mtvVm0h3I0Qfkqq+4AfZV6pKsbREOKy348lrd8zJSlUJr6xsHXtHS8tZreT5s0bIT3jeHJh5g4I8xUU7Jdad7RrO55XOnv8AJpV8UXIhceKlRug9+5nvqcg5rn23WhT2t2mracheVF4d3bj/AHm3GOYx1dQB4n0V67uGCQ7c7Irqdm0JO5IpEkEoyDFMvzGBHPHcfInvxWFsLoQ0jSh8pYK4D3N3ITn8Iw3pCzc87qgLnv3POsjR+0ewuYBKLmGPll0mdIpI+WcOjHPtGQe4muf7S7Yrrt/a6bbmVLKaRuLcBSvyngqZGjiJ6ICoGeuWU4wBvBIuy62e7mutWnUqbtuHbK3VLSM4X9YqM+O5nvrolWrW3WJFjjAVUVVVRyCqowoA7gAMVdoFKUoFKUoFKVRmx1oK0pVCaCtKoDnpSgxShHccePLw8q9iM+B+Ge7p4VkUoMbhnw/d4H7TXqNDmr9KBXPrjskR7lpvlDYaUy7nDHQvvbu9veeM4roNKx3x1v8AFDb02sz6WZnDbbflPYUpSsjUKtTKTV2lBilTn19BVWQ+B+/7/jWTVDQcp2U2Zs7291L5TbxStDfSBS65wGLHdx0YdeuRyrYbVW0cGraKqIqKHukRUVVCnhoMALyCnfPKrnZ0N3VtbX/5ULfrrIadpXLUtEbwvWX9cRj7KCc8M+Hj4eX8quRKc86uiq0ClKUClKUCrMiEnpn/AAq9SgxQp6d/u9vlVTGfA9fL7/frWTSgxFQ9Mc8Dw8Of7hSsulApSlApSlApXlnAGSQAOpPQVg/+ILbOPlFtnw4sefdmvkzEPVaWt8MbthSvKuCMggg9COYNeq+vJSlKBSlKDn2xPo6/ra+LWTe+Fz/FTtVGLjR38NUt1/WP91U2ZONp9WH0obNvdEg+2q9sXKPTn+hqtofhJ/Kg6AKrSlApSlApSlApSlApSlApSlApSlArU7TbRx2FuZZOZ+aiDq79wHgO8nuArbVxXtZ1Uy3/AAs+jAiqB3bzgOx9xUfo1g1GX8Km8JbojQxrdTGO3wxznyj7tDtBtVcXzkzOd3PoxrkRr6l7z5nJrUUpUDa02neVrYsNMNYpjjaI7m20Dam4sXDQOQufSjOTG3rX7Rg+ddx2X2ljv7cSx8j82RCclH7x5jvB7x7RXzxUz7KNVMWoCPPozqykd28oLofXyYfpGtzS55raKz2S53p/ovHnwWz1ja9efnEdu7tlKUqZVqUpSg53o/o7WXo+nYwN7mjWq9t3Kwgb6F9bN7t8fbXq39Ha6T8/SlPuuEH2VTt0X/Uzt9CaBv8AmAfbQdBqtUFVoFKUoFKUoFKUoFKUoFKUoLK3Hu7ueaqJ+fl/h7+vdVGt/A+/pXoQ+Z+HKgpxx9/b/KuH9ploy6lMxHovw2U8uY4ag48eakZruHyfzP35fuqH9o2x7XcAeHnLFz3e+ROeVHmCSR45I761tVjm+Pl+yc6C1ldLq4m87RblPhv/AMcVpVWUgkEEEHBB5EEdQRVKglqFSfs1ti+qQY6Jvu3kAjD95A9tRlVJOBzJ5ADvNdo7NNjms4mlnGJpQBunrHH13T+cTgn1AdxrZ02Ob5I8EL05rKabSXiZ52iYiPPlP0TarcsoUc8e3kPaTXqRsKSBkgE48fKuZahq0k7EyHPPkv5K+pfv51OqpTubaSBPnOCR13cnn6xyHUdT31hSbaRDokx9iL78tkDzNQgyk9cHzI881r9W2jitN03DhN/O6d1jndxn5o7sr4d1Bm3O0gG0kdwIzhtOaLd31z6MzNk+A6Vc7WNovlOjzxCJgWMJB3gcYnTqPUDz6c6hlvtJDc6vCYGVx8nlQndZcHJfGCB3DPLxrcbZOxsJ90bx3FAXdzkcReWB5UHTbPbWIopZJBlRz9AjoOeQ3Tn1rZQbR27nHECk9z5T+1XD7Xbc8NFWzvmwijlB6PIDODvZxkZ8akdneGWJHZGjLDO44wy57iO7oKDr6sCMjmPEVWuZaXq0sDDhk4yMp1VvLHj5jnXTAeVBWlKUCrckmOQ61cq20WT30DjjzqhnFUEHPy+P35VXgeZoC3A/d8aV5Fvjv5YHwz9/ZSgv0pSgUpSgju0GwdrektIhWQ9ZIzusfrciG9ZGajf+ZeHP+0TY8NxM+/8Auro1Kw2wY7TvMJHB0prMFeDHkmI+vv2I5s/sFa2TBo0LyDpJIQzD6owAvrAzUjpSslaxWNqw1M2fJntx5bTM+JWo1PZiGcliCrHqycs+sdD++tvSvTChVxsLIPxciN9YFT8M1rp9jZz86JHx5ofdvGujUoOYjZWZTkW5B8QqZ94q4uztx/RP8B9tdJqtBzyPZO5bqgH1nX7Caz7bYVz+MkRfqgsfjippSg1WmbNwwHeUFmH5T8yPUOgra0pQKVSq0ClKUClKUClKU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6634" name="Picture 10" descr="http://www.ss-tehnicka-vt.skole.hr/upload/ss-tehnicka-vt/images/newsimg/425/Image/depositphotos_9737522-Business-Attention-exclamation-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1656184" cy="17281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hr-HR" smtClean="0"/>
              <a:t> </a:t>
            </a:r>
            <a:r>
              <a:rPr lang="hr-HR" dirty="0" smtClean="0"/>
              <a:t>Način rada računala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Danas </a:t>
            </a:r>
            <a:r>
              <a:rPr lang="hr-HR" smtClean="0"/>
              <a:t>ćemo učiti</a:t>
            </a:r>
            <a:r>
              <a:rPr lang="hr-HR" dirty="0" smtClean="0"/>
              <a:t>:</a:t>
            </a:r>
          </a:p>
          <a:p>
            <a:endParaRPr lang="hr-HR" dirty="0" smtClean="0"/>
          </a:p>
          <a:p>
            <a:pPr>
              <a:lnSpc>
                <a:spcPct val="150000"/>
              </a:lnSpc>
            </a:pPr>
            <a:r>
              <a:rPr lang="pl-PL" dirty="0" smtClean="0"/>
              <a:t>Od čega je građeno računalo?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Kako radi računalo?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Što su memorije i kako ih dijelimo?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Način zapisa podataka na optičke medije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hr-HR" dirty="0" smtClean="0"/>
              <a:t>Načelo rada računala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Kako računalo radi može se pojednostavljeno prikazati na primjeru čitanja pjesme.</a:t>
            </a:r>
          </a:p>
          <a:p>
            <a:r>
              <a:rPr lang="hr-HR" u="sng" dirty="0" smtClean="0"/>
              <a:t>Očima </a:t>
            </a:r>
            <a:r>
              <a:rPr lang="hr-HR" dirty="0" smtClean="0"/>
              <a:t>koje su naše „</a:t>
            </a:r>
            <a:r>
              <a:rPr lang="hr-HR" u="sng" dirty="0" smtClean="0"/>
              <a:t>ulazne jedinice</a:t>
            </a:r>
            <a:r>
              <a:rPr lang="hr-HR" dirty="0" smtClean="0"/>
              <a:t>“ unosimo podatke čitajući tekst pjesme. </a:t>
            </a:r>
          </a:p>
          <a:p>
            <a:r>
              <a:rPr lang="hr-HR" u="sng" dirty="0" smtClean="0"/>
              <a:t>Mozak </a:t>
            </a:r>
            <a:r>
              <a:rPr lang="hr-HR" dirty="0" smtClean="0"/>
              <a:t>koji je naša „središnja jedinica“ </a:t>
            </a:r>
            <a:r>
              <a:rPr lang="pl-PL" dirty="0" smtClean="0"/>
              <a:t>pamti i obrađuje tekst pjesme i možemo ga usporediti s </a:t>
            </a:r>
            <a:r>
              <a:rPr lang="pl-PL" u="sng" dirty="0" smtClean="0"/>
              <a:t>procesorom</a:t>
            </a:r>
            <a:r>
              <a:rPr lang="pl-PL" dirty="0" smtClean="0"/>
              <a:t> računala </a:t>
            </a:r>
          </a:p>
          <a:p>
            <a:r>
              <a:rPr lang="hr-HR" u="sng" dirty="0" smtClean="0"/>
              <a:t>Govor</a:t>
            </a:r>
            <a:r>
              <a:rPr lang="hr-HR" dirty="0" smtClean="0"/>
              <a:t> možemo usporediti </a:t>
            </a:r>
            <a:r>
              <a:rPr lang="hr-HR" u="sng" dirty="0" smtClean="0"/>
              <a:t>s izlaznim jedinicama </a:t>
            </a:r>
            <a:r>
              <a:rPr lang="hr-HR" dirty="0" smtClean="0"/>
              <a:t>računala.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hr-HR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16832"/>
            <a:ext cx="424847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60032" y="2204864"/>
            <a:ext cx="37444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Moja ljubav Vesna</a:t>
            </a:r>
          </a:p>
          <a:p>
            <a:r>
              <a:rPr lang="vi-VN" sz="2000" dirty="0">
                <a:latin typeface="Constantia" pitchFamily="18" charset="0"/>
              </a:rPr>
              <a:t>Vesna ima riđu kosu,</a:t>
            </a:r>
          </a:p>
          <a:p>
            <a:r>
              <a:rPr lang="pl-PL" sz="2000" dirty="0"/>
              <a:t>pjege po licu i nosu.</a:t>
            </a:r>
          </a:p>
          <a:p>
            <a:r>
              <a:rPr lang="hr-HR" sz="2000" dirty="0"/>
              <a:t>Vesna pliva kao riba,</a:t>
            </a:r>
          </a:p>
          <a:p>
            <a:r>
              <a:rPr lang="hr-HR" sz="2000" dirty="0"/>
              <a:t>Vesna putem samo šiba.</a:t>
            </a:r>
          </a:p>
          <a:p>
            <a:r>
              <a:rPr lang="hr-HR" sz="2000" dirty="0"/>
              <a:t>Vesna divno pjevat zna,</a:t>
            </a:r>
          </a:p>
          <a:p>
            <a:r>
              <a:rPr lang="pl-PL" sz="2000" dirty="0"/>
              <a:t>s Vesnom u snu plešem ja.</a:t>
            </a:r>
          </a:p>
          <a:p>
            <a:r>
              <a:rPr lang="hr-HR" sz="2000" dirty="0"/>
              <a:t>Potajno ja pišem pjesme</a:t>
            </a:r>
          </a:p>
          <a:p>
            <a:r>
              <a:rPr lang="vi-VN" sz="2000" dirty="0">
                <a:latin typeface="Constantia" pitchFamily="18" charset="0"/>
              </a:rPr>
              <a:t>o pjegama riđe Vesne.</a:t>
            </a:r>
          </a:p>
          <a:p>
            <a:r>
              <a:rPr lang="hr-HR" sz="2000" dirty="0"/>
              <a:t>Brkam lijevu nogu s desnom,</a:t>
            </a:r>
          </a:p>
          <a:p>
            <a:r>
              <a:rPr lang="nb-NO" sz="2000" dirty="0"/>
              <a:t>kad se sretnem s riđom Vesnom.</a:t>
            </a:r>
          </a:p>
          <a:p>
            <a:pPr algn="r"/>
            <a:endParaRPr lang="hr-HR" sz="2000" dirty="0" smtClean="0"/>
          </a:p>
          <a:p>
            <a:pPr algn="r"/>
            <a:r>
              <a:rPr lang="hr-HR" sz="2000" dirty="0" smtClean="0"/>
              <a:t>Drago </a:t>
            </a:r>
            <a:r>
              <a:rPr lang="hr-HR" sz="2000" dirty="0"/>
              <a:t>Ivanišević</a:t>
            </a:r>
          </a:p>
        </p:txBody>
      </p:sp>
      <p:pic>
        <p:nvPicPr>
          <p:cNvPr id="11267" name="Picture 3" descr="https://encrypted-tbn1.gstatic.com/images?q=tbn:ANd9GcRvF7OYYu2J2knFY4febEpUw9DElMaXUq8xwISgKa-3nl5306q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60648"/>
            <a:ext cx="1800200" cy="153538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Osnovni model računala (Von Neumannov model)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Prema njegovom modelu podaci u računalo unose se putem </a:t>
            </a:r>
            <a:r>
              <a:rPr lang="hr-HR" b="1" dirty="0" smtClean="0"/>
              <a:t>ulaznih jedinica  </a:t>
            </a:r>
            <a:r>
              <a:rPr lang="hr-HR" dirty="0" smtClean="0"/>
              <a:t>i pohranjuju u </a:t>
            </a:r>
            <a:r>
              <a:rPr lang="hr-HR" b="1" dirty="0" smtClean="0"/>
              <a:t>spremnik (memoriju). </a:t>
            </a:r>
          </a:p>
          <a:p>
            <a:r>
              <a:rPr lang="hr-HR" b="1" dirty="0" smtClean="0"/>
              <a:t>Obradu podataka </a:t>
            </a:r>
            <a:r>
              <a:rPr lang="pl-PL" dirty="0" smtClean="0"/>
              <a:t>obavlja  </a:t>
            </a:r>
            <a:r>
              <a:rPr lang="pl-PL" b="1" dirty="0" smtClean="0"/>
              <a:t>procesor,  koji ujedno upravlja  protokom podataka  </a:t>
            </a:r>
            <a:r>
              <a:rPr lang="pl-PL" dirty="0" smtClean="0"/>
              <a:t>i svim </a:t>
            </a:r>
            <a:r>
              <a:rPr lang="hr-HR" dirty="0" smtClean="0"/>
              <a:t>dijelovima računala, a rezultati se iz spremnika prikazuju ili prenose putem </a:t>
            </a:r>
            <a:r>
              <a:rPr lang="hr-HR" b="1" dirty="0" smtClean="0"/>
              <a:t>izlaznih jedinica.</a:t>
            </a:r>
            <a:endParaRPr lang="hr-HR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44824"/>
            <a:ext cx="41044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/>
          <a:lstStyle/>
          <a:p>
            <a:pPr algn="ctr"/>
            <a:r>
              <a:rPr lang="hr-HR" dirty="0" smtClean="0"/>
              <a:t>Središnja jedinica računala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Najvažniji dijelovi središnje jedinice računala su:</a:t>
            </a:r>
          </a:p>
          <a:p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matična ploča</a:t>
            </a:r>
            <a:endParaRPr lang="hr-HR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procesor</a:t>
            </a:r>
            <a:endParaRPr lang="hr-HR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hr-HR" b="1" dirty="0" smtClean="0"/>
          </a:p>
          <a:p>
            <a:r>
              <a:rPr lang="hr-HR" b="1" dirty="0" smtClean="0"/>
              <a:t>spremnici podataka </a:t>
            </a:r>
            <a:r>
              <a:rPr lang="hr-HR" dirty="0" smtClean="0"/>
              <a:t>(memorije)</a:t>
            </a:r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28800"/>
            <a:ext cx="4104456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149080"/>
            <a:ext cx="280831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3203848" y="2924944"/>
            <a:ext cx="1728192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39752" y="4005064"/>
            <a:ext cx="3096344" cy="86409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3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hr-HR" sz="4800" dirty="0" smtClean="0"/>
              <a:t>Spremnici podataka (memorije)</a:t>
            </a:r>
            <a:endParaRPr lang="hr-H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b="1" dirty="0" smtClean="0"/>
              <a:t>Memorije računala su spremnici koji se koriste za trenutačnu i trajnu pohranu </a:t>
            </a:r>
            <a:r>
              <a:rPr lang="hr-HR" dirty="0" smtClean="0"/>
              <a:t>podataka</a:t>
            </a:r>
          </a:p>
          <a:p>
            <a:r>
              <a:rPr lang="hr-HR" dirty="0" smtClean="0"/>
              <a:t>dijelimo ih u  dvije skupine:</a:t>
            </a:r>
          </a:p>
          <a:p>
            <a:r>
              <a:rPr lang="hr-HR" dirty="0" smtClean="0"/>
              <a:t>1. unutarnji (glavni) spremnici,</a:t>
            </a:r>
          </a:p>
          <a:p>
            <a:r>
              <a:rPr lang="hr-HR" dirty="0" smtClean="0"/>
              <a:t>2. vanjski spremnici</a:t>
            </a:r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844824"/>
            <a:ext cx="25202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005064"/>
            <a:ext cx="19442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221088"/>
            <a:ext cx="25908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hr-HR" sz="5400" dirty="0" smtClean="0"/>
              <a:t>Spremnici podataka (memorije)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618856" cy="4654117"/>
          </a:xfrm>
        </p:spPr>
        <p:txBody>
          <a:bodyPr>
            <a:normAutofit fontScale="92500" lnSpcReduction="10000"/>
          </a:bodyPr>
          <a:lstStyle/>
          <a:p>
            <a:r>
              <a:rPr lang="hr-HR" u="sng" dirty="0" smtClean="0"/>
              <a:t>Unutarnji</a:t>
            </a:r>
            <a:r>
              <a:rPr lang="hr-HR" dirty="0" smtClean="0"/>
              <a:t> su spremnici umetnuti u odgovarajuće utore na matičnoj ploči računala </a:t>
            </a:r>
            <a:r>
              <a:rPr lang="pl-PL" dirty="0" smtClean="0"/>
              <a:t>i sadržavaju podatke prijeko potrebne za rad računala.</a:t>
            </a:r>
            <a:endParaRPr lang="hr-HR" b="1" dirty="0" smtClean="0">
              <a:solidFill>
                <a:srgbClr val="FF0000"/>
              </a:solidFill>
            </a:endParaRPr>
          </a:p>
          <a:p>
            <a:r>
              <a:rPr lang="hr-HR" b="1" dirty="0" smtClean="0">
                <a:solidFill>
                  <a:srgbClr val="FF0000"/>
                </a:solidFill>
              </a:rPr>
              <a:t>ROM</a:t>
            </a:r>
            <a:r>
              <a:rPr lang="hr-HR" dirty="0" smtClean="0"/>
              <a:t> (</a:t>
            </a:r>
            <a:r>
              <a:rPr lang="hr-HR" i="1" dirty="0" smtClean="0"/>
              <a:t>Read Only Memory) jest spremnik iz kojeg se, kada </a:t>
            </a:r>
            <a:r>
              <a:rPr lang="vi-VN" dirty="0" smtClean="0"/>
              <a:t>uključimo računalo, čitaju tvornički ugrađeni podatci važni za ispravni</a:t>
            </a:r>
            <a:r>
              <a:rPr lang="hr-HR" dirty="0" smtClean="0"/>
              <a:t> rad računala. </a:t>
            </a:r>
          </a:p>
          <a:p>
            <a:r>
              <a:rPr lang="hr-HR" dirty="0" smtClean="0"/>
              <a:t>Postavke ROM-a korisnici računala u pravilu ne mogu mijenjati.</a:t>
            </a:r>
            <a:endParaRPr lang="hr-H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76872"/>
            <a:ext cx="288032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372200" y="5157192"/>
            <a:ext cx="935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/>
              <a:t>ROM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800" dirty="0" smtClean="0"/>
              <a:t>Spremnici podataka (memorije)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RAM</a:t>
            </a:r>
            <a:r>
              <a:rPr lang="hr-HR" dirty="0" smtClean="0"/>
              <a:t> (</a:t>
            </a:r>
            <a:r>
              <a:rPr lang="hr-HR" i="1" dirty="0" smtClean="0"/>
              <a:t>Random Access Memory) je memorija u kojoj su smješteni programi, </a:t>
            </a:r>
            <a:r>
              <a:rPr lang="pl-PL" dirty="0" smtClean="0"/>
              <a:t>podatci i datoteke s kojima trenutačno radimo, </a:t>
            </a:r>
            <a:r>
              <a:rPr lang="hr-HR" dirty="0" smtClean="0"/>
              <a:t>kada računalo isključimo sadržaj radnoga spremnika se briše</a:t>
            </a:r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04864"/>
            <a:ext cx="35283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372200" y="4797152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/>
              <a:t>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hr-HR" sz="4800" dirty="0" smtClean="0"/>
              <a:t>Spremnici podataka (memorije)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hr-HR" u="sng" dirty="0" smtClean="0"/>
              <a:t>Na vanjske </a:t>
            </a:r>
            <a:r>
              <a:rPr lang="hr-HR" dirty="0" smtClean="0"/>
              <a:t>spremnike podaci se mogu pohraniti na različite načine.</a:t>
            </a:r>
          </a:p>
          <a:p>
            <a:r>
              <a:rPr lang="hr-HR" dirty="0" smtClean="0"/>
              <a:t>Na tvrdome disku (</a:t>
            </a:r>
            <a:r>
              <a:rPr lang="hr-HR" i="1" dirty="0" smtClean="0"/>
              <a:t>hard disk) i disketi (floppy disk) podatci </a:t>
            </a:r>
            <a:r>
              <a:rPr lang="hr-HR" dirty="0" smtClean="0"/>
              <a:t>se zapisuju magnetiziranjem dijela diska (</a:t>
            </a:r>
            <a:r>
              <a:rPr lang="hr-HR" u="sng" dirty="0" smtClean="0"/>
              <a:t>magnetni mediji)</a:t>
            </a:r>
          </a:p>
          <a:p>
            <a:r>
              <a:rPr lang="pl-PL" dirty="0" smtClean="0"/>
              <a:t>Broj zapisivanja i brisanja podataka na tvrdom disku nije ograničen.</a:t>
            </a:r>
            <a:endParaRPr lang="hr-H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16832"/>
            <a:ext cx="38164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437112"/>
            <a:ext cx="32403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3995936" y="2780928"/>
            <a:ext cx="1080120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07904" y="3861048"/>
            <a:ext cx="1080120" cy="12241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447</TotalTime>
  <Words>699</Words>
  <Application>Microsoft Office PowerPoint</Application>
  <PresentationFormat>On-screen Show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2.2. Način rada računala</vt:lpstr>
      <vt:lpstr> Način rada računala</vt:lpstr>
      <vt:lpstr>Načelo rada računala</vt:lpstr>
      <vt:lpstr>Osnovni model računala (Von Neumannov model)</vt:lpstr>
      <vt:lpstr>Središnja jedinica računala</vt:lpstr>
      <vt:lpstr>Spremnici podataka (memorije)</vt:lpstr>
      <vt:lpstr>Spremnici podataka (memorije)</vt:lpstr>
      <vt:lpstr>Spremnici podataka (memorije)</vt:lpstr>
      <vt:lpstr>Spremnici podataka (memorije)</vt:lpstr>
      <vt:lpstr>Spremnici podataka (memorije)</vt:lpstr>
      <vt:lpstr>Slide 11</vt:lpstr>
      <vt:lpstr>Spremnici podataka (memorije)</vt:lpstr>
      <vt:lpstr>PITANJA I ZADATCI ZA PROVJERU ZNANJA I SPOSOBNOSTI</vt:lpstr>
      <vt:lpstr>Završni dio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2.2. Način rada računala</dc:title>
  <dc:creator>Ivanka</dc:creator>
  <cp:lastModifiedBy>Ivanka</cp:lastModifiedBy>
  <cp:revision>35</cp:revision>
  <dcterms:created xsi:type="dcterms:W3CDTF">2013-10-16T18:01:53Z</dcterms:created>
  <dcterms:modified xsi:type="dcterms:W3CDTF">2013-10-31T15:43:01Z</dcterms:modified>
</cp:coreProperties>
</file>